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60" r:id="rId3"/>
    <p:sldId id="262" r:id="rId4"/>
    <p:sldId id="259" r:id="rId5"/>
    <p:sldId id="280" r:id="rId6"/>
    <p:sldId id="263" r:id="rId7"/>
    <p:sldId id="257" r:id="rId8"/>
    <p:sldId id="281" r:id="rId9"/>
    <p:sldId id="282" r:id="rId10"/>
    <p:sldId id="272" r:id="rId11"/>
    <p:sldId id="283" r:id="rId12"/>
    <p:sldId id="284" r:id="rId13"/>
    <p:sldId id="266" r:id="rId14"/>
    <p:sldId id="267" r:id="rId15"/>
    <p:sldId id="285" r:id="rId16"/>
    <p:sldId id="286" r:id="rId17"/>
    <p:sldId id="287" r:id="rId18"/>
    <p:sldId id="288" r:id="rId19"/>
    <p:sldId id="268" r:id="rId20"/>
    <p:sldId id="269" r:id="rId21"/>
    <p:sldId id="289" r:id="rId22"/>
    <p:sldId id="279" r:id="rId23"/>
    <p:sldId id="273" r:id="rId24"/>
    <p:sldId id="276" r:id="rId25"/>
    <p:sldId id="29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E1D"/>
    <a:srgbClr val="760000"/>
    <a:srgbClr val="2597FF"/>
    <a:srgbClr val="D68B1C"/>
    <a:srgbClr val="253600"/>
    <a:srgbClr val="552579"/>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97"/>
  </p:normalViewPr>
  <p:slideViewPr>
    <p:cSldViewPr>
      <p:cViewPr varScale="1">
        <p:scale>
          <a:sx n="60" d="100"/>
          <a:sy n="60" d="100"/>
        </p:scale>
        <p:origin x="1300" y="48"/>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WN L SUTTON" userId="449a93de-16a1-4cc4-82c0-33fc1882122d" providerId="ADAL" clId="{648D227E-2EDA-4ED6-AA38-6BD859889C3A}"/>
    <pc:docChg chg="modSld">
      <pc:chgData name="DAWN L SUTTON" userId="449a93de-16a1-4cc4-82c0-33fc1882122d" providerId="ADAL" clId="{648D227E-2EDA-4ED6-AA38-6BD859889C3A}" dt="2024-09-09T01:34:29.989" v="36" actId="20577"/>
      <pc:docMkLst>
        <pc:docMk/>
      </pc:docMkLst>
      <pc:sldChg chg="modSp mod">
        <pc:chgData name="DAWN L SUTTON" userId="449a93de-16a1-4cc4-82c0-33fc1882122d" providerId="ADAL" clId="{648D227E-2EDA-4ED6-AA38-6BD859889C3A}" dt="2024-09-09T01:34:29.989" v="36" actId="20577"/>
        <pc:sldMkLst>
          <pc:docMk/>
          <pc:sldMk cId="363920370" sldId="256"/>
        </pc:sldMkLst>
        <pc:spChg chg="mod">
          <ac:chgData name="DAWN L SUTTON" userId="449a93de-16a1-4cc4-82c0-33fc1882122d" providerId="ADAL" clId="{648D227E-2EDA-4ED6-AA38-6BD859889C3A}" dt="2024-09-09T01:34:29.989" v="36" actId="20577"/>
          <ac:spMkLst>
            <pc:docMk/>
            <pc:sldMk cId="363920370" sldId="256"/>
            <ac:spMk id="3" creationId="{00000000-0000-0000-0000-000000000000}"/>
          </ac:spMkLst>
        </pc:spChg>
        <pc:spChg chg="mod">
          <ac:chgData name="DAWN L SUTTON" userId="449a93de-16a1-4cc4-82c0-33fc1882122d" providerId="ADAL" clId="{648D227E-2EDA-4ED6-AA38-6BD859889C3A}" dt="2024-09-09T00:25:13.950" v="0" actId="1076"/>
          <ac:spMkLst>
            <pc:docMk/>
            <pc:sldMk cId="363920370" sldId="256"/>
            <ac:spMk id="6" creationId="{E363F405-C6E5-7E55-3E80-9875661315B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6318B3-65D0-DE42-80AF-75869977CB73}" type="datetimeFigureOut">
              <a:rPr lang="en-US" smtClean="0"/>
              <a:t>9/8/2024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5B1178-F9C9-C148-B1F8-5777F7174006}" type="slidenum">
              <a:rPr lang="en-US" smtClean="0"/>
              <a:t>‹#›</a:t>
            </a:fld>
            <a:endParaRPr lang="en-US"/>
          </a:p>
        </p:txBody>
      </p:sp>
    </p:spTree>
    <p:extLst>
      <p:ext uri="{BB962C8B-B14F-4D97-AF65-F5344CB8AC3E}">
        <p14:creationId xmlns:p14="http://schemas.microsoft.com/office/powerpoint/2010/main" val="1059651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CFD823-ADA6-8C4D-BEAC-243DBCEEBD75}" type="datetimeFigureOut">
              <a:rPr lang="en-US" smtClean="0"/>
              <a:t>9/8/2024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86633-42B3-504B-9DDC-5F0A5BD0A1ED}" type="slidenum">
              <a:rPr lang="en-US" smtClean="0"/>
              <a:t>‹#›</a:t>
            </a:fld>
            <a:endParaRPr lang="en-US"/>
          </a:p>
        </p:txBody>
      </p:sp>
    </p:spTree>
    <p:extLst>
      <p:ext uri="{BB962C8B-B14F-4D97-AF65-F5344CB8AC3E}">
        <p14:creationId xmlns:p14="http://schemas.microsoft.com/office/powerpoint/2010/main" val="3088440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OpenSans"/>
              </a:rPr>
              <a:t>District parent and family engagement funds must be used for at least </a:t>
            </a:r>
            <a:r>
              <a:rPr lang="en-US" sz="1200" b="1" dirty="0">
                <a:effectLst/>
                <a:latin typeface="OpenSans"/>
              </a:rPr>
              <a:t>one </a:t>
            </a:r>
            <a:r>
              <a:rPr lang="en-US" sz="1200" dirty="0">
                <a:effectLst/>
                <a:latin typeface="OpenSans"/>
              </a:rPr>
              <a:t>of the following activities: </a:t>
            </a:r>
            <a:endParaRPr lang="en-US" sz="1400" dirty="0">
              <a:effectLst/>
            </a:endParaRPr>
          </a:p>
          <a:p>
            <a:pPr>
              <a:buFont typeface="Arial" panose="020B0604020202020204" pitchFamily="34" charset="0"/>
              <a:buChar char="•"/>
            </a:pPr>
            <a:r>
              <a:rPr lang="en-US" sz="1200" dirty="0">
                <a:solidFill>
                  <a:srgbClr val="ED3323"/>
                </a:solidFill>
                <a:effectLst/>
                <a:latin typeface="ArialMT"/>
              </a:rPr>
              <a:t>–  </a:t>
            </a:r>
            <a:r>
              <a:rPr lang="en-US" sz="1200" dirty="0">
                <a:effectLst/>
                <a:latin typeface="OpenSans"/>
              </a:rPr>
              <a:t>supporting schools in training school staff regarding engagement strategies; </a:t>
            </a:r>
            <a:endParaRPr lang="en-US" sz="1400" dirty="0">
              <a:effectLst/>
            </a:endParaRPr>
          </a:p>
          <a:p>
            <a:pPr>
              <a:buFont typeface="Arial" panose="020B0604020202020204" pitchFamily="34" charset="0"/>
              <a:buChar char="•"/>
            </a:pPr>
            <a:r>
              <a:rPr lang="en-US" sz="1200" dirty="0">
                <a:solidFill>
                  <a:srgbClr val="ED3323"/>
                </a:solidFill>
                <a:effectLst/>
                <a:latin typeface="ArialMT"/>
              </a:rPr>
              <a:t>–  </a:t>
            </a:r>
            <a:r>
              <a:rPr lang="en-US" sz="1200" dirty="0">
                <a:effectLst/>
                <a:latin typeface="OpenSans"/>
              </a:rPr>
              <a:t>supporting programs that reach families at home, in the community, and at school; </a:t>
            </a:r>
            <a:endParaRPr lang="en-US" sz="1400" dirty="0">
              <a:effectLst/>
            </a:endParaRPr>
          </a:p>
          <a:p>
            <a:pPr>
              <a:buFont typeface="Arial" panose="020B0604020202020204" pitchFamily="34" charset="0"/>
              <a:buChar char="•"/>
            </a:pPr>
            <a:r>
              <a:rPr lang="en-US" sz="1200" dirty="0">
                <a:solidFill>
                  <a:srgbClr val="ED3323"/>
                </a:solidFill>
                <a:effectLst/>
                <a:latin typeface="ArialMT"/>
              </a:rPr>
              <a:t>–  </a:t>
            </a:r>
            <a:r>
              <a:rPr lang="en-US" sz="1200" dirty="0">
                <a:effectLst/>
                <a:latin typeface="OpenSans"/>
              </a:rPr>
              <a:t>disseminating information on best practices focused on engagement, especially for increasing engagement of economically disadvantaged families; </a:t>
            </a:r>
            <a:endParaRPr lang="en-US" sz="1400" dirty="0">
              <a:effectLst/>
            </a:endParaRPr>
          </a:p>
          <a:p>
            <a:pPr>
              <a:buFont typeface="Arial" panose="020B0604020202020204" pitchFamily="34" charset="0"/>
              <a:buChar char="•"/>
            </a:pPr>
            <a:r>
              <a:rPr lang="en-US" sz="1200" dirty="0">
                <a:solidFill>
                  <a:srgbClr val="ED3323"/>
                </a:solidFill>
                <a:effectLst/>
                <a:latin typeface="ArialMT"/>
              </a:rPr>
              <a:t>–  </a:t>
            </a:r>
            <a:r>
              <a:rPr lang="en-US" sz="1200" dirty="0">
                <a:effectLst/>
                <a:latin typeface="OpenSans"/>
              </a:rPr>
              <a:t>providing subgrants to schools to collaborate with community- based organizations or businesses that have a track record of improving family engagement; and/or </a:t>
            </a:r>
            <a:endParaRPr lang="en-US" sz="1400" dirty="0">
              <a:effectLst/>
            </a:endParaRPr>
          </a:p>
          <a:p>
            <a:pPr>
              <a:buFont typeface="Arial" panose="020B0604020202020204" pitchFamily="34" charset="0"/>
              <a:buChar char="•"/>
            </a:pPr>
            <a:r>
              <a:rPr lang="en-US" sz="1200" dirty="0">
                <a:solidFill>
                  <a:srgbClr val="ED3323"/>
                </a:solidFill>
                <a:effectLst/>
                <a:latin typeface="ArialMT"/>
              </a:rPr>
              <a:t>–  </a:t>
            </a:r>
            <a:r>
              <a:rPr lang="en-US" sz="1200" dirty="0">
                <a:effectLst/>
                <a:latin typeface="OpenSans"/>
              </a:rPr>
              <a:t>engaging in any other activities that the district believes are appropriate in increasing engagement. </a:t>
            </a:r>
            <a:endParaRPr lang="en-US" sz="1400" dirty="0">
              <a:effectLst/>
            </a:endParaRPr>
          </a:p>
          <a:p>
            <a:endParaRPr lang="en-US" dirty="0"/>
          </a:p>
        </p:txBody>
      </p:sp>
      <p:sp>
        <p:nvSpPr>
          <p:cNvPr id="4" name="Slide Number Placeholder 3"/>
          <p:cNvSpPr>
            <a:spLocks noGrp="1"/>
          </p:cNvSpPr>
          <p:nvPr>
            <p:ph type="sldNum" sz="quarter" idx="5"/>
          </p:nvPr>
        </p:nvSpPr>
        <p:spPr/>
        <p:txBody>
          <a:bodyPr/>
          <a:lstStyle/>
          <a:p>
            <a:fld id="{D4C86633-42B3-504B-9DDC-5F0A5BD0A1ED}" type="slidenum">
              <a:rPr lang="en-US" smtClean="0"/>
              <a:t>6</a:t>
            </a:fld>
            <a:endParaRPr lang="en-US"/>
          </a:p>
        </p:txBody>
      </p:sp>
    </p:spTree>
    <p:extLst>
      <p:ext uri="{BB962C8B-B14F-4D97-AF65-F5344CB8AC3E}">
        <p14:creationId xmlns:p14="http://schemas.microsoft.com/office/powerpoint/2010/main" val="4205009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375" y="4192525"/>
            <a:ext cx="8246070" cy="1221640"/>
          </a:xfrm>
          <a:effectLst>
            <a:outerShdw blurRad="38100" dist="38100" dir="2700000" algn="tl" rotWithShape="0">
              <a:prstClr val="black">
                <a:alpha val="65000"/>
              </a:prstClr>
            </a:outerShdw>
          </a:effectLst>
        </p:spPr>
        <p:txBody>
          <a:bodyPr>
            <a:normAutofit/>
          </a:bodyPr>
          <a:lstStyle>
            <a:lvl1pPr algn="l">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754375" y="5566870"/>
            <a:ext cx="7940660" cy="763525"/>
          </a:xfrm>
        </p:spPr>
        <p:txBody>
          <a:bodyPr>
            <a:normAutofit/>
          </a:bodyPr>
          <a:lstStyle>
            <a:lvl1pPr marL="0" indent="0" algn="l">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E78726F-3A0D-4F18-A765-6A5493DF6490}" type="datetimeyyyy">
              <a:rPr lang="en-US" smtClean="0"/>
              <a:t>2024</a:t>
            </a:fld>
            <a:endParaRPr lang="en-US"/>
          </a:p>
        </p:txBody>
      </p:sp>
      <p:sp>
        <p:nvSpPr>
          <p:cNvPr id="5" name="Footer Placeholder 4"/>
          <p:cNvSpPr>
            <a:spLocks noGrp="1"/>
          </p:cNvSpPr>
          <p:nvPr>
            <p:ph type="ftr" sz="quarter" idx="11"/>
          </p:nvPr>
        </p:nvSpPr>
        <p:spPr/>
        <p:txBody>
          <a:bodyPr/>
          <a:lstStyle/>
          <a:p>
            <a:r>
              <a:rPr lang="en-US"/>
              <a:t>Bruce Elementary</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F3B7D8-5421-4405-B3CE-0A1710CE4369}" type="datetimeyyyy">
              <a:rPr lang="en-US" smtClean="0"/>
              <a:t>2024</a:t>
            </a:fld>
            <a:endParaRPr lang="en-US"/>
          </a:p>
        </p:txBody>
      </p:sp>
      <p:sp>
        <p:nvSpPr>
          <p:cNvPr id="6" name="Footer Placeholder 5"/>
          <p:cNvSpPr>
            <a:spLocks noGrp="1"/>
          </p:cNvSpPr>
          <p:nvPr>
            <p:ph type="ftr" sz="quarter" idx="11"/>
          </p:nvPr>
        </p:nvSpPr>
        <p:spPr/>
        <p:txBody>
          <a:bodyPr/>
          <a:lstStyle/>
          <a:p>
            <a:r>
              <a:rPr lang="en-US"/>
              <a:t>Bruce Elementary</a:t>
            </a:r>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A4C5E7-FD70-4CA1-9E40-E71ECCA2CFD3}" type="datetimeyyyy">
              <a:rPr lang="en-US" smtClean="0"/>
              <a:t>2024</a:t>
            </a:fld>
            <a:endParaRPr lang="en-US"/>
          </a:p>
        </p:txBody>
      </p:sp>
      <p:sp>
        <p:nvSpPr>
          <p:cNvPr id="5" name="Footer Placeholder 4"/>
          <p:cNvSpPr>
            <a:spLocks noGrp="1"/>
          </p:cNvSpPr>
          <p:nvPr>
            <p:ph type="ftr" sz="quarter" idx="11"/>
          </p:nvPr>
        </p:nvSpPr>
        <p:spPr/>
        <p:txBody>
          <a:bodyPr/>
          <a:lstStyle/>
          <a:p>
            <a:r>
              <a:rPr lang="en-US"/>
              <a:t>Bruce Elementary</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29B1F1-94BC-4D83-9F8C-056A529E8EBF}" type="datetimeyyyy">
              <a:rPr lang="en-US" smtClean="0"/>
              <a:t>2024</a:t>
            </a:fld>
            <a:endParaRPr lang="en-US"/>
          </a:p>
        </p:txBody>
      </p:sp>
      <p:sp>
        <p:nvSpPr>
          <p:cNvPr id="5" name="Footer Placeholder 4"/>
          <p:cNvSpPr>
            <a:spLocks noGrp="1"/>
          </p:cNvSpPr>
          <p:nvPr>
            <p:ph type="ftr" sz="quarter" idx="11"/>
          </p:nvPr>
        </p:nvSpPr>
        <p:spPr/>
        <p:txBody>
          <a:bodyPr/>
          <a:lstStyle/>
          <a:p>
            <a:r>
              <a:rPr lang="en-US"/>
              <a:t>Bruce Elementary</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443835"/>
            <a:ext cx="8076895" cy="458115"/>
          </a:xfrm>
        </p:spPr>
        <p:txBody>
          <a:bodyPr>
            <a:normAutofit/>
          </a:bodyPr>
          <a:lstStyle>
            <a:lvl1pPr algn="ctr">
              <a:defRPr sz="3600">
                <a:solidFill>
                  <a:schemeClr val="accent6">
                    <a:lumMod val="75000"/>
                  </a:schemeClr>
                </a:solidFill>
              </a:defRPr>
            </a:lvl1pPr>
          </a:lstStyle>
          <a:p>
            <a:r>
              <a:rPr lang="en-US" dirty="0"/>
              <a:t>Click to edit Master title style</a:t>
            </a:r>
          </a:p>
        </p:txBody>
      </p:sp>
      <p:sp>
        <p:nvSpPr>
          <p:cNvPr id="3" name="Content Placeholder 2"/>
          <p:cNvSpPr>
            <a:spLocks noGrp="1"/>
          </p:cNvSpPr>
          <p:nvPr>
            <p:ph idx="1"/>
          </p:nvPr>
        </p:nvSpPr>
        <p:spPr>
          <a:xfrm>
            <a:off x="601670" y="1901950"/>
            <a:ext cx="8076895" cy="4275740"/>
          </a:xfrm>
        </p:spPr>
        <p:txBody>
          <a:bodyPr/>
          <a:lstStyle>
            <a:lvl1pPr algn="ctr">
              <a:defRPr sz="2800">
                <a:solidFill>
                  <a:srgbClr val="002060"/>
                </a:solidFill>
              </a:defRPr>
            </a:lvl1pPr>
            <a:lvl2pPr algn="ctr">
              <a:defRPr>
                <a:solidFill>
                  <a:srgbClr val="002060"/>
                </a:solidFill>
              </a:defRPr>
            </a:lvl2pPr>
            <a:lvl3pPr algn="ctr">
              <a:defRPr>
                <a:solidFill>
                  <a:srgbClr val="002060"/>
                </a:solidFill>
              </a:defRPr>
            </a:lvl3pPr>
            <a:lvl4pPr algn="ctr">
              <a:defRPr>
                <a:solidFill>
                  <a:srgbClr val="002060"/>
                </a:solidFill>
              </a:defRPr>
            </a:lvl4pPr>
            <a:lvl5pPr algn="ct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A52441F-C6D3-4D3D-988F-C9E8452F9E2E}" type="datetimeyyyy">
              <a:rPr lang="en-US" smtClean="0"/>
              <a:t>2024</a:t>
            </a:fld>
            <a:endParaRPr lang="en-US"/>
          </a:p>
        </p:txBody>
      </p:sp>
      <p:sp>
        <p:nvSpPr>
          <p:cNvPr id="5" name="Footer Placeholder 4"/>
          <p:cNvSpPr>
            <a:spLocks noGrp="1"/>
          </p:cNvSpPr>
          <p:nvPr>
            <p:ph type="ftr" sz="quarter" idx="11"/>
          </p:nvPr>
        </p:nvSpPr>
        <p:spPr/>
        <p:txBody>
          <a:bodyPr/>
          <a:lstStyle/>
          <a:p>
            <a:r>
              <a:rPr lang="en-US"/>
              <a:t>Bruce Elementary</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09" y="527605"/>
            <a:ext cx="6871724" cy="763525"/>
          </a:xfrm>
        </p:spPr>
        <p:txBody>
          <a:bodyPr>
            <a:normAutofit/>
          </a:bodyPr>
          <a:lstStyle>
            <a:lvl1pPr algn="l">
              <a:defRPr sz="3600">
                <a:solidFill>
                  <a:schemeClr val="accent6">
                    <a:lumMod val="75000"/>
                  </a:schemeClr>
                </a:solidFill>
              </a:defRPr>
            </a:lvl1pPr>
          </a:lstStyle>
          <a:p>
            <a:r>
              <a:rPr lang="en-US" dirty="0"/>
              <a:t>Click to edit Master title style</a:t>
            </a:r>
          </a:p>
        </p:txBody>
      </p:sp>
      <p:sp>
        <p:nvSpPr>
          <p:cNvPr id="3" name="Content Placeholder 2"/>
          <p:cNvSpPr>
            <a:spLocks noGrp="1"/>
          </p:cNvSpPr>
          <p:nvPr>
            <p:ph idx="1"/>
          </p:nvPr>
        </p:nvSpPr>
        <p:spPr>
          <a:xfrm>
            <a:off x="1823310" y="1443835"/>
            <a:ext cx="6871724"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E4BA26E-1C26-4CA4-8920-40CFBF40E408}" type="datetimeyyyy">
              <a:rPr lang="en-US" smtClean="0"/>
              <a:t>2024</a:t>
            </a:fld>
            <a:endParaRPr lang="en-US"/>
          </a:p>
        </p:txBody>
      </p:sp>
      <p:sp>
        <p:nvSpPr>
          <p:cNvPr id="5" name="Footer Placeholder 4"/>
          <p:cNvSpPr>
            <a:spLocks noGrp="1"/>
          </p:cNvSpPr>
          <p:nvPr>
            <p:ph type="ftr" sz="quarter" idx="11"/>
          </p:nvPr>
        </p:nvSpPr>
        <p:spPr/>
        <p:txBody>
          <a:bodyPr/>
          <a:lstStyle/>
          <a:p>
            <a:r>
              <a:rPr lang="en-US"/>
              <a:t>Bruce Elementary</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2FD87-92F8-4BF3-A8AD-09DCE8D993B3}" type="datetimeyyyy">
              <a:rPr lang="en-US" smtClean="0"/>
              <a:t>2024</a:t>
            </a:fld>
            <a:endParaRPr lang="en-US"/>
          </a:p>
        </p:txBody>
      </p:sp>
      <p:sp>
        <p:nvSpPr>
          <p:cNvPr id="5" name="Footer Placeholder 4"/>
          <p:cNvSpPr>
            <a:spLocks noGrp="1"/>
          </p:cNvSpPr>
          <p:nvPr>
            <p:ph type="ftr" sz="quarter" idx="11"/>
          </p:nvPr>
        </p:nvSpPr>
        <p:spPr/>
        <p:txBody>
          <a:bodyPr/>
          <a:lstStyle/>
          <a:p>
            <a:r>
              <a:rPr lang="en-US"/>
              <a:t>Bruce Elementary</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953378-F961-4EA4-87F8-A3832C2AE2C6}" type="datetimeyyyy">
              <a:rPr lang="en-US" smtClean="0"/>
              <a:t>2024</a:t>
            </a:fld>
            <a:endParaRPr lang="en-US"/>
          </a:p>
        </p:txBody>
      </p:sp>
      <p:sp>
        <p:nvSpPr>
          <p:cNvPr id="6" name="Footer Placeholder 5"/>
          <p:cNvSpPr>
            <a:spLocks noGrp="1"/>
          </p:cNvSpPr>
          <p:nvPr>
            <p:ph type="ftr" sz="quarter" idx="11"/>
          </p:nvPr>
        </p:nvSpPr>
        <p:spPr/>
        <p:txBody>
          <a:bodyPr/>
          <a:lstStyle/>
          <a:p>
            <a:r>
              <a:rPr lang="en-US"/>
              <a:t>Bruce Elementary</a:t>
            </a:r>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229600" cy="532180"/>
          </a:xfrm>
        </p:spPr>
        <p:txBody>
          <a:bodyPr>
            <a:normAutofit/>
          </a:bodyPr>
          <a:lstStyle>
            <a:lvl1pPr algn="ctr">
              <a:defRPr sz="3600">
                <a:solidFill>
                  <a:schemeClr val="accent6">
                    <a:lumMod val="75000"/>
                  </a:schemeClr>
                </a:solidFill>
              </a:defRPr>
            </a:lvl1pPr>
          </a:lstStyle>
          <a:p>
            <a:r>
              <a:rPr lang="en-US" dirty="0"/>
              <a:t>Click to edit Master title style</a:t>
            </a:r>
          </a:p>
        </p:txBody>
      </p:sp>
      <p:sp>
        <p:nvSpPr>
          <p:cNvPr id="3" name="Text Placeholder 2"/>
          <p:cNvSpPr>
            <a:spLocks noGrp="1"/>
          </p:cNvSpPr>
          <p:nvPr>
            <p:ph type="body" idx="1"/>
          </p:nvPr>
        </p:nvSpPr>
        <p:spPr>
          <a:xfrm>
            <a:off x="448965" y="2341022"/>
            <a:ext cx="4040188"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36790" y="2341022"/>
            <a:ext cx="4041775"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1B17799-DE21-4E2F-BCD4-5421C1B624E9}" type="datetimeyyyy">
              <a:rPr lang="en-US" smtClean="0"/>
              <a:t>2024</a:t>
            </a:fld>
            <a:endParaRPr lang="en-US"/>
          </a:p>
        </p:txBody>
      </p:sp>
      <p:sp>
        <p:nvSpPr>
          <p:cNvPr id="8" name="Footer Placeholder 7"/>
          <p:cNvSpPr>
            <a:spLocks noGrp="1"/>
          </p:cNvSpPr>
          <p:nvPr>
            <p:ph type="ftr" sz="quarter" idx="11"/>
          </p:nvPr>
        </p:nvSpPr>
        <p:spPr/>
        <p:txBody>
          <a:bodyPr/>
          <a:lstStyle/>
          <a:p>
            <a:r>
              <a:rPr lang="en-US"/>
              <a:t>Bruce Elementary</a:t>
            </a:r>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57AC55-B531-47CE-B44A-638D3905CB61}" type="datetimeyyyy">
              <a:rPr lang="en-US" smtClean="0"/>
              <a:t>2024</a:t>
            </a:fld>
            <a:endParaRPr lang="en-US"/>
          </a:p>
        </p:txBody>
      </p:sp>
      <p:sp>
        <p:nvSpPr>
          <p:cNvPr id="4" name="Footer Placeholder 3"/>
          <p:cNvSpPr>
            <a:spLocks noGrp="1"/>
          </p:cNvSpPr>
          <p:nvPr>
            <p:ph type="ftr" sz="quarter" idx="11"/>
          </p:nvPr>
        </p:nvSpPr>
        <p:spPr/>
        <p:txBody>
          <a:bodyPr/>
          <a:lstStyle/>
          <a:p>
            <a:r>
              <a:rPr lang="en-US"/>
              <a:t>Bruce Elementary</a:t>
            </a:r>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3E4323-929D-4D6F-A410-67A7439427CF}" type="datetimeyyyy">
              <a:rPr lang="en-US" smtClean="0"/>
              <a:t>2024</a:t>
            </a:fld>
            <a:endParaRPr lang="en-US"/>
          </a:p>
        </p:txBody>
      </p:sp>
      <p:sp>
        <p:nvSpPr>
          <p:cNvPr id="3" name="Footer Placeholder 2"/>
          <p:cNvSpPr>
            <a:spLocks noGrp="1"/>
          </p:cNvSpPr>
          <p:nvPr>
            <p:ph type="ftr" sz="quarter" idx="11"/>
          </p:nvPr>
        </p:nvSpPr>
        <p:spPr/>
        <p:txBody>
          <a:bodyPr/>
          <a:lstStyle/>
          <a:p>
            <a:r>
              <a:rPr lang="en-US"/>
              <a:t>Bruce Elementary</a:t>
            </a:r>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AC281E-6231-45BF-B4F6-2596F99B8012}" type="datetimeyyyy">
              <a:rPr lang="en-US" smtClean="0"/>
              <a:t>2024</a:t>
            </a:fld>
            <a:endParaRPr lang="en-US"/>
          </a:p>
        </p:txBody>
      </p:sp>
      <p:sp>
        <p:nvSpPr>
          <p:cNvPr id="6" name="Footer Placeholder 5"/>
          <p:cNvSpPr>
            <a:spLocks noGrp="1"/>
          </p:cNvSpPr>
          <p:nvPr>
            <p:ph type="ftr" sz="quarter" idx="11"/>
          </p:nvPr>
        </p:nvSpPr>
        <p:spPr/>
        <p:txBody>
          <a:bodyPr/>
          <a:lstStyle/>
          <a:p>
            <a:r>
              <a:rPr lang="en-US"/>
              <a:t>Bruce Elementary</a:t>
            </a:r>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EA33A-CFC5-4B0F-882B-AF3F309A499F}" type="datetimeyyyy">
              <a:rPr lang="en-US" smtClean="0"/>
              <a:t>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Bruce Elementary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hyperlink" Target="https://www.tn.gov/content/tn/education/instruction/academic-standards.html" TargetMode="Externa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50" y="4102832"/>
            <a:ext cx="4878325" cy="2621940"/>
          </a:xfrm>
        </p:spPr>
        <p:txBody>
          <a:bodyPr>
            <a:noAutofit/>
          </a:bodyPr>
          <a:lstStyle/>
          <a:p>
            <a:pPr algn="ctr"/>
            <a:r>
              <a:rPr lang="en-US" b="1" dirty="0">
                <a:solidFill>
                  <a:schemeClr val="tx2">
                    <a:lumMod val="50000"/>
                  </a:schemeClr>
                </a:solidFill>
                <a:latin typeface="Architects Daughter"/>
                <a:cs typeface="Architects Daughter"/>
              </a:rPr>
              <a:t>Welcome Bulldog Parents!</a:t>
            </a:r>
          </a:p>
          <a:p>
            <a:pPr algn="ctr"/>
            <a:r>
              <a:rPr lang="en-US" b="1" dirty="0">
                <a:solidFill>
                  <a:schemeClr val="tx2">
                    <a:lumMod val="50000"/>
                  </a:schemeClr>
                </a:solidFill>
                <a:latin typeface="Janda Closer To Free"/>
                <a:cs typeface="Janda Closer To Free"/>
              </a:rPr>
              <a:t>Fall Title One Parent Meeting</a:t>
            </a:r>
          </a:p>
          <a:p>
            <a:pPr algn="ctr"/>
            <a:r>
              <a:rPr lang="en-US" b="1" dirty="0">
                <a:solidFill>
                  <a:schemeClr val="tx2">
                    <a:lumMod val="50000"/>
                  </a:schemeClr>
                </a:solidFill>
                <a:latin typeface="Janda Closer To Free"/>
                <a:cs typeface="Janda Closer To Free"/>
              </a:rPr>
              <a:t>September 12</a:t>
            </a:r>
            <a:r>
              <a:rPr lang="en-US" b="1" baseline="30000" dirty="0">
                <a:solidFill>
                  <a:schemeClr val="tx2">
                    <a:lumMod val="50000"/>
                  </a:schemeClr>
                </a:solidFill>
                <a:latin typeface="Janda Closer To Free"/>
                <a:cs typeface="Janda Closer To Free"/>
              </a:rPr>
              <a:t>th</a:t>
            </a:r>
            <a:r>
              <a:rPr lang="en-US" b="1" dirty="0">
                <a:solidFill>
                  <a:schemeClr val="tx2">
                    <a:lumMod val="50000"/>
                  </a:schemeClr>
                </a:solidFill>
                <a:latin typeface="Janda Closer To Free"/>
                <a:cs typeface="Janda Closer To Free"/>
              </a:rPr>
              <a:t> and 13</a:t>
            </a:r>
            <a:r>
              <a:rPr lang="en-US" b="1" baseline="30000" dirty="0">
                <a:solidFill>
                  <a:schemeClr val="tx2">
                    <a:lumMod val="50000"/>
                  </a:schemeClr>
                </a:solidFill>
                <a:latin typeface="Janda Closer To Free"/>
                <a:cs typeface="Janda Closer To Free"/>
              </a:rPr>
              <a:t>th</a:t>
            </a:r>
            <a:r>
              <a:rPr lang="en-US" b="1" dirty="0">
                <a:solidFill>
                  <a:schemeClr val="tx2">
                    <a:lumMod val="50000"/>
                  </a:schemeClr>
                </a:solidFill>
                <a:latin typeface="Janda Closer To Free"/>
                <a:cs typeface="Janda Closer To Free"/>
              </a:rPr>
              <a:t>, 2024</a:t>
            </a:r>
          </a:p>
          <a:p>
            <a:pPr algn="ctr"/>
            <a:r>
              <a:rPr lang="en-US" b="1" dirty="0">
                <a:solidFill>
                  <a:schemeClr val="tx2">
                    <a:lumMod val="50000"/>
                  </a:schemeClr>
                </a:solidFill>
                <a:latin typeface="Janda Closer To Free"/>
                <a:cs typeface="Janda Closer To Free"/>
              </a:rPr>
              <a:t>5:00-6:30 P.M.</a:t>
            </a:r>
          </a:p>
          <a:p>
            <a:pPr algn="ctr"/>
            <a:r>
              <a:rPr lang="en-US" b="1" dirty="0">
                <a:solidFill>
                  <a:schemeClr val="tx2">
                    <a:lumMod val="50000"/>
                  </a:schemeClr>
                </a:solidFill>
                <a:latin typeface="Janda Closer To Free"/>
                <a:cs typeface="Janda Closer To Free"/>
              </a:rPr>
              <a:t>9:00-10:00 A.M</a:t>
            </a:r>
          </a:p>
        </p:txBody>
      </p:sp>
      <p:sp>
        <p:nvSpPr>
          <p:cNvPr id="2" name="Date Placeholder 1">
            <a:extLst>
              <a:ext uri="{FF2B5EF4-FFF2-40B4-BE49-F238E27FC236}">
                <a16:creationId xmlns:a16="http://schemas.microsoft.com/office/drawing/2014/main" id="{A61494D8-1FFA-2A78-6F46-59A0548E5AA6}"/>
              </a:ext>
            </a:extLst>
          </p:cNvPr>
          <p:cNvSpPr>
            <a:spLocks noGrp="1"/>
          </p:cNvSpPr>
          <p:nvPr>
            <p:ph type="dt" sz="half" idx="10"/>
          </p:nvPr>
        </p:nvSpPr>
        <p:spPr/>
        <p:txBody>
          <a:bodyPr/>
          <a:lstStyle/>
          <a:p>
            <a:fld id="{B701794C-B011-45BA-8BEA-2E9501332B80}" type="datetimeyyyy">
              <a:rPr lang="en-US" smtClean="0"/>
              <a:t>2024</a:t>
            </a:fld>
            <a:endParaRPr lang="en-US" dirty="0"/>
          </a:p>
        </p:txBody>
      </p:sp>
      <p:sp>
        <p:nvSpPr>
          <p:cNvPr id="6" name="Footer Placeholder 5">
            <a:extLst>
              <a:ext uri="{FF2B5EF4-FFF2-40B4-BE49-F238E27FC236}">
                <a16:creationId xmlns:a16="http://schemas.microsoft.com/office/drawing/2014/main" id="{E363F405-C6E5-7E55-3E80-9875661315B7}"/>
              </a:ext>
            </a:extLst>
          </p:cNvPr>
          <p:cNvSpPr>
            <a:spLocks noGrp="1"/>
          </p:cNvSpPr>
          <p:nvPr>
            <p:ph type="ftr" sz="quarter" idx="11"/>
          </p:nvPr>
        </p:nvSpPr>
        <p:spPr>
          <a:xfrm>
            <a:off x="3961180" y="6536992"/>
            <a:ext cx="2895600" cy="365125"/>
          </a:xfrm>
        </p:spPr>
        <p:txBody>
          <a:bodyPr/>
          <a:lstStyle/>
          <a:p>
            <a:r>
              <a:rPr lang="en-US" dirty="0"/>
              <a:t>Bruce Elementary</a:t>
            </a:r>
          </a:p>
        </p:txBody>
      </p:sp>
      <p:sp>
        <p:nvSpPr>
          <p:cNvPr id="7" name="Slide Number Placeholder 6">
            <a:extLst>
              <a:ext uri="{FF2B5EF4-FFF2-40B4-BE49-F238E27FC236}">
                <a16:creationId xmlns:a16="http://schemas.microsoft.com/office/drawing/2014/main" id="{7619F644-FF46-0579-55DA-F63C24B44066}"/>
              </a:ext>
            </a:extLst>
          </p:cNvPr>
          <p:cNvSpPr>
            <a:spLocks noGrp="1"/>
          </p:cNvSpPr>
          <p:nvPr>
            <p:ph type="sldNum" sz="quarter" idx="12"/>
          </p:nvPr>
        </p:nvSpPr>
        <p:spPr/>
        <p:txBody>
          <a:bodyPr/>
          <a:lstStyle/>
          <a:p>
            <a:fld id="{B82CCC60-E8CD-4174-8B1A-7DF615B22EEF}" type="slidenum">
              <a:rPr lang="en-US" smtClean="0"/>
              <a:pPr/>
              <a:t>1</a:t>
            </a:fld>
            <a:endParaRPr lang="en-US" dirty="0"/>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842" y="1443835"/>
            <a:ext cx="6719020" cy="610820"/>
          </a:xfrm>
        </p:spPr>
        <p:txBody>
          <a:bodyPr>
            <a:normAutofit fontScale="90000"/>
          </a:bodyPr>
          <a:lstStyle/>
          <a:p>
            <a:pPr algn="ctr"/>
            <a:r>
              <a:rPr lang="en-US" dirty="0">
                <a:solidFill>
                  <a:srgbClr val="FF0000"/>
                </a:solidFill>
                <a:latin typeface="Janda Closer To Free"/>
                <a:cs typeface="Janda Closer To Free"/>
              </a:rPr>
              <a:t>The School Improvement Plan</a:t>
            </a:r>
          </a:p>
        </p:txBody>
      </p:sp>
      <p:sp>
        <p:nvSpPr>
          <p:cNvPr id="3" name="Content Placeholder 2"/>
          <p:cNvSpPr>
            <a:spLocks noGrp="1"/>
          </p:cNvSpPr>
          <p:nvPr>
            <p:ph idx="1"/>
          </p:nvPr>
        </p:nvSpPr>
        <p:spPr>
          <a:xfrm>
            <a:off x="-106231" y="1901950"/>
            <a:ext cx="8847740" cy="4275739"/>
          </a:xfrm>
        </p:spPr>
        <p:txBody>
          <a:bodyPr>
            <a:normAutofit fontScale="92500"/>
          </a:bodyPr>
          <a:lstStyle/>
          <a:p>
            <a:pPr>
              <a:lnSpc>
                <a:spcPct val="90000"/>
              </a:lnSpc>
            </a:pPr>
            <a:endParaRPr lang="en-US" dirty="0">
              <a:latin typeface="Janda Closer To Free"/>
              <a:ea typeface="ＭＳ Ｐゴシック" charset="0"/>
              <a:cs typeface="Janda Closer To Free"/>
            </a:endParaRPr>
          </a:p>
          <a:p>
            <a:r>
              <a:rPr lang="en-US" dirty="0">
                <a:solidFill>
                  <a:schemeClr val="tx2"/>
                </a:solidFill>
              </a:rPr>
              <a:t>The SIP is the School Improvement Plan. It includes:</a:t>
            </a:r>
          </a:p>
          <a:p>
            <a:pPr lvl="3">
              <a:buFont typeface="Wingdings" pitchFamily="2" charset="2"/>
              <a:buChar char="ü"/>
            </a:pPr>
            <a:r>
              <a:rPr lang="en-US" dirty="0">
                <a:solidFill>
                  <a:schemeClr val="tx2"/>
                </a:solidFill>
              </a:rPr>
              <a:t>the identification of the school planning team and how they will be engaged in the planning process;</a:t>
            </a:r>
          </a:p>
          <a:p>
            <a:pPr lvl="3">
              <a:buFont typeface="Wingdings" pitchFamily="2" charset="2"/>
              <a:buChar char="ü"/>
            </a:pPr>
            <a:r>
              <a:rPr lang="en-US" dirty="0">
                <a:solidFill>
                  <a:schemeClr val="tx2"/>
                </a:solidFill>
              </a:rPr>
              <a:t>a needs assessment and summary of academic and non-academic data;</a:t>
            </a:r>
          </a:p>
          <a:p>
            <a:pPr lvl="3">
              <a:buFont typeface="Wingdings" pitchFamily="2" charset="2"/>
              <a:buChar char="ü"/>
            </a:pPr>
            <a:r>
              <a:rPr lang="en-US" dirty="0">
                <a:solidFill>
                  <a:schemeClr val="tx2"/>
                </a:solidFill>
              </a:rPr>
              <a:t>prioritized goals, strategies, and action steps to help address the academic and non-academic needs of students;</a:t>
            </a:r>
          </a:p>
          <a:p>
            <a:pPr lvl="3">
              <a:buFont typeface="Wingdings" pitchFamily="2" charset="2"/>
              <a:buChar char="ü"/>
            </a:pPr>
            <a:r>
              <a:rPr lang="en-US" dirty="0">
                <a:solidFill>
                  <a:schemeClr val="tx2"/>
                </a:solidFill>
              </a:rPr>
              <a:t>teacher and staff professional development needs; and</a:t>
            </a:r>
          </a:p>
          <a:p>
            <a:pPr lvl="3">
              <a:buFont typeface="Wingdings" pitchFamily="2" charset="2"/>
              <a:buChar char="ü"/>
            </a:pPr>
            <a:r>
              <a:rPr lang="en-US" dirty="0">
                <a:solidFill>
                  <a:schemeClr val="tx2"/>
                </a:solidFill>
              </a:rPr>
              <a:t>budgets and the coordination of resources.</a:t>
            </a:r>
          </a:p>
          <a:p>
            <a:pPr marL="1371600" lvl="3" indent="0">
              <a:buNone/>
            </a:pPr>
            <a:r>
              <a:rPr lang="en-US" b="1" dirty="0">
                <a:solidFill>
                  <a:schemeClr val="tx1"/>
                </a:solidFill>
              </a:rPr>
              <a:t>Please note that we must always include family representatives on our school planning team. Parental involvement is key when developing the SIP plan. We value our parent’s opinions!</a:t>
            </a:r>
          </a:p>
          <a:p>
            <a:endParaRPr lang="en-US" dirty="0"/>
          </a:p>
        </p:txBody>
      </p:sp>
      <p:sp>
        <p:nvSpPr>
          <p:cNvPr id="6" name="Date Placeholder 5">
            <a:extLst>
              <a:ext uri="{FF2B5EF4-FFF2-40B4-BE49-F238E27FC236}">
                <a16:creationId xmlns:a16="http://schemas.microsoft.com/office/drawing/2014/main" id="{DF89AB81-0CE0-800B-5499-03E3F1A767AD}"/>
              </a:ext>
            </a:extLst>
          </p:cNvPr>
          <p:cNvSpPr>
            <a:spLocks noGrp="1"/>
          </p:cNvSpPr>
          <p:nvPr>
            <p:ph type="dt" sz="half" idx="10"/>
          </p:nvPr>
        </p:nvSpPr>
        <p:spPr/>
        <p:txBody>
          <a:bodyPr/>
          <a:lstStyle/>
          <a:p>
            <a:fld id="{EF239F1D-F36C-4536-AB86-F843DE66ED0D}" type="datetimeyyyy">
              <a:rPr lang="en-US" smtClean="0"/>
              <a:t>2024</a:t>
            </a:fld>
            <a:endParaRPr lang="en-US"/>
          </a:p>
        </p:txBody>
      </p:sp>
      <p:sp>
        <p:nvSpPr>
          <p:cNvPr id="7" name="Footer Placeholder 6">
            <a:extLst>
              <a:ext uri="{FF2B5EF4-FFF2-40B4-BE49-F238E27FC236}">
                <a16:creationId xmlns:a16="http://schemas.microsoft.com/office/drawing/2014/main" id="{D460E200-2665-1B80-C102-13598DAC6E38}"/>
              </a:ext>
            </a:extLst>
          </p:cNvPr>
          <p:cNvSpPr>
            <a:spLocks noGrp="1"/>
          </p:cNvSpPr>
          <p:nvPr>
            <p:ph type="ftr" sz="quarter" idx="11"/>
          </p:nvPr>
        </p:nvSpPr>
        <p:spPr/>
        <p:txBody>
          <a:bodyPr/>
          <a:lstStyle/>
          <a:p>
            <a:r>
              <a:rPr lang="en-US"/>
              <a:t>Bruce Elementary</a:t>
            </a:r>
          </a:p>
        </p:txBody>
      </p:sp>
      <p:sp>
        <p:nvSpPr>
          <p:cNvPr id="8" name="Slide Number Placeholder 7">
            <a:extLst>
              <a:ext uri="{FF2B5EF4-FFF2-40B4-BE49-F238E27FC236}">
                <a16:creationId xmlns:a16="http://schemas.microsoft.com/office/drawing/2014/main" id="{F49F406C-88DC-2AAB-325D-332751232638}"/>
              </a:ext>
            </a:extLst>
          </p:cNvPr>
          <p:cNvSpPr>
            <a:spLocks noGrp="1"/>
          </p:cNvSpPr>
          <p:nvPr>
            <p:ph type="sldNum" sz="quarter" idx="12"/>
          </p:nvPr>
        </p:nvSpPr>
        <p:spPr/>
        <p:txBody>
          <a:bodyPr/>
          <a:lstStyle/>
          <a:p>
            <a:fld id="{B82CCC60-E8CD-4174-8B1A-7DF615B22EEF}" type="slidenum">
              <a:rPr lang="en-US" smtClean="0"/>
              <a:pPr/>
              <a:t>10</a:t>
            </a:fld>
            <a:endParaRPr lang="en-US"/>
          </a:p>
        </p:txBody>
      </p:sp>
    </p:spTree>
    <p:extLst>
      <p:ext uri="{BB962C8B-B14F-4D97-AF65-F5344CB8AC3E}">
        <p14:creationId xmlns:p14="http://schemas.microsoft.com/office/powerpoint/2010/main" val="210090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842" y="1443835"/>
            <a:ext cx="6719020" cy="610820"/>
          </a:xfrm>
        </p:spPr>
        <p:txBody>
          <a:bodyPr>
            <a:normAutofit fontScale="90000"/>
          </a:bodyPr>
          <a:lstStyle/>
          <a:p>
            <a:pPr algn="ctr"/>
            <a:r>
              <a:rPr lang="en-US" dirty="0">
                <a:solidFill>
                  <a:srgbClr val="FF0000"/>
                </a:solidFill>
                <a:latin typeface="Janda Closer To Free"/>
                <a:cs typeface="Janda Closer To Free"/>
              </a:rPr>
              <a:t>Bruce’s Schoolwide Goal</a:t>
            </a:r>
          </a:p>
        </p:txBody>
      </p:sp>
      <p:sp>
        <p:nvSpPr>
          <p:cNvPr id="3" name="Content Placeholder 2"/>
          <p:cNvSpPr>
            <a:spLocks noGrp="1"/>
          </p:cNvSpPr>
          <p:nvPr>
            <p:ph idx="1"/>
          </p:nvPr>
        </p:nvSpPr>
        <p:spPr>
          <a:xfrm>
            <a:off x="296259" y="2207360"/>
            <a:ext cx="8704185" cy="4275739"/>
          </a:xfrm>
        </p:spPr>
        <p:txBody>
          <a:bodyPr>
            <a:normAutofit/>
          </a:bodyPr>
          <a:lstStyle/>
          <a:p>
            <a:pPr>
              <a:lnSpc>
                <a:spcPct val="90000"/>
              </a:lnSpc>
            </a:pPr>
            <a:endParaRPr lang="en-US" dirty="0">
              <a:latin typeface="Janda Closer To Free"/>
              <a:ea typeface="ＭＳ Ｐゴシック" charset="0"/>
              <a:cs typeface="Janda Closer To Free"/>
            </a:endParaRPr>
          </a:p>
          <a:p>
            <a:r>
              <a:rPr lang="en-US" dirty="0"/>
              <a:t>It is the school’s goal that 25% or more of our students will meet or exceed expectations based on growth and achievement on the states assessment. (TN Ready Assessment) </a:t>
            </a:r>
            <a:endParaRPr lang="en-US" b="1" dirty="0">
              <a:solidFill>
                <a:srgbClr val="FF0000"/>
              </a:solidFill>
            </a:endParaRPr>
          </a:p>
          <a:p>
            <a:endParaRPr lang="en-US" dirty="0"/>
          </a:p>
        </p:txBody>
      </p:sp>
      <p:sp>
        <p:nvSpPr>
          <p:cNvPr id="6" name="Date Placeholder 5">
            <a:extLst>
              <a:ext uri="{FF2B5EF4-FFF2-40B4-BE49-F238E27FC236}">
                <a16:creationId xmlns:a16="http://schemas.microsoft.com/office/drawing/2014/main" id="{54A00E64-ADA0-36BA-9894-AADF9CA697A6}"/>
              </a:ext>
            </a:extLst>
          </p:cNvPr>
          <p:cNvSpPr>
            <a:spLocks noGrp="1"/>
          </p:cNvSpPr>
          <p:nvPr>
            <p:ph type="dt" sz="half" idx="10"/>
          </p:nvPr>
        </p:nvSpPr>
        <p:spPr/>
        <p:txBody>
          <a:bodyPr/>
          <a:lstStyle/>
          <a:p>
            <a:fld id="{FA6486C3-42DB-4A28-8B54-9B9097D916A0}" type="datetimeyyyy">
              <a:rPr lang="en-US" smtClean="0"/>
              <a:t>2024</a:t>
            </a:fld>
            <a:endParaRPr lang="en-US"/>
          </a:p>
        </p:txBody>
      </p:sp>
      <p:sp>
        <p:nvSpPr>
          <p:cNvPr id="7" name="Footer Placeholder 6">
            <a:extLst>
              <a:ext uri="{FF2B5EF4-FFF2-40B4-BE49-F238E27FC236}">
                <a16:creationId xmlns:a16="http://schemas.microsoft.com/office/drawing/2014/main" id="{6AE164FE-B306-BA9E-29FD-9C31F7633689}"/>
              </a:ext>
            </a:extLst>
          </p:cNvPr>
          <p:cNvSpPr>
            <a:spLocks noGrp="1"/>
          </p:cNvSpPr>
          <p:nvPr>
            <p:ph type="ftr" sz="quarter" idx="11"/>
          </p:nvPr>
        </p:nvSpPr>
        <p:spPr/>
        <p:txBody>
          <a:bodyPr/>
          <a:lstStyle/>
          <a:p>
            <a:r>
              <a:rPr lang="en-US"/>
              <a:t>Bruce Elementary</a:t>
            </a:r>
          </a:p>
        </p:txBody>
      </p:sp>
      <p:sp>
        <p:nvSpPr>
          <p:cNvPr id="8" name="Slide Number Placeholder 7">
            <a:extLst>
              <a:ext uri="{FF2B5EF4-FFF2-40B4-BE49-F238E27FC236}">
                <a16:creationId xmlns:a16="http://schemas.microsoft.com/office/drawing/2014/main" id="{DAD2B373-5A15-B20E-C025-1B8E0B9D4419}"/>
              </a:ext>
            </a:extLst>
          </p:cNvPr>
          <p:cNvSpPr>
            <a:spLocks noGrp="1"/>
          </p:cNvSpPr>
          <p:nvPr>
            <p:ph type="sldNum" sz="quarter" idx="12"/>
          </p:nvPr>
        </p:nvSpPr>
        <p:spPr/>
        <p:txBody>
          <a:bodyPr/>
          <a:lstStyle/>
          <a:p>
            <a:fld id="{B82CCC60-E8CD-4174-8B1A-7DF615B22EEF}" type="slidenum">
              <a:rPr lang="en-US" smtClean="0"/>
              <a:pPr/>
              <a:t>11</a:t>
            </a:fld>
            <a:endParaRPr lang="en-US"/>
          </a:p>
        </p:txBody>
      </p:sp>
    </p:spTree>
    <p:extLst>
      <p:ext uri="{BB962C8B-B14F-4D97-AF65-F5344CB8AC3E}">
        <p14:creationId xmlns:p14="http://schemas.microsoft.com/office/powerpoint/2010/main" val="180966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45256" y="1510869"/>
            <a:ext cx="7253487" cy="916230"/>
          </a:xfrm>
        </p:spPr>
        <p:txBody>
          <a:bodyPr>
            <a:normAutofit fontScale="90000"/>
          </a:bodyPr>
          <a:lstStyle/>
          <a:p>
            <a:pPr algn="ctr"/>
            <a:r>
              <a:rPr lang="en-US" dirty="0">
                <a:solidFill>
                  <a:srgbClr val="FF0000"/>
                </a:solidFill>
                <a:latin typeface="Janda Closer To Free"/>
                <a:cs typeface="Janda Closer To Free"/>
              </a:rPr>
              <a:t>How is parent and family engagement funded?</a:t>
            </a:r>
          </a:p>
        </p:txBody>
      </p:sp>
      <p:sp>
        <p:nvSpPr>
          <p:cNvPr id="3" name="Content Placeholder 2"/>
          <p:cNvSpPr>
            <a:spLocks noGrp="1"/>
          </p:cNvSpPr>
          <p:nvPr>
            <p:ph idx="1"/>
          </p:nvPr>
        </p:nvSpPr>
        <p:spPr>
          <a:xfrm>
            <a:off x="296259" y="2207360"/>
            <a:ext cx="8704185" cy="4275739"/>
          </a:xfrm>
        </p:spPr>
        <p:txBody>
          <a:bodyPr>
            <a:normAutofit lnSpcReduction="10000"/>
          </a:bodyPr>
          <a:lstStyle/>
          <a:p>
            <a:pPr>
              <a:lnSpc>
                <a:spcPct val="90000"/>
              </a:lnSpc>
            </a:pPr>
            <a:endParaRPr lang="en-US" dirty="0">
              <a:latin typeface="Janda Closer To Free"/>
              <a:ea typeface="ＭＳ Ｐゴシック" charset="0"/>
              <a:cs typeface="Janda Closer To Free"/>
            </a:endParaRPr>
          </a:p>
          <a:p>
            <a:pPr>
              <a:buFont typeface="Wingdings" pitchFamily="2" charset="2"/>
              <a:buChar char="ü"/>
            </a:pPr>
            <a:r>
              <a:rPr lang="en-US" dirty="0">
                <a:solidFill>
                  <a:schemeClr val="tx2"/>
                </a:solidFill>
              </a:rPr>
              <a:t> Any district with a Title I allocation exceeding $500,000 is required by law to set aside 1% of it’s Title I allocation for parent and family engagement.</a:t>
            </a:r>
          </a:p>
          <a:p>
            <a:pPr>
              <a:buFont typeface="Wingdings" pitchFamily="2" charset="2"/>
              <a:buChar char="ü"/>
            </a:pPr>
            <a:r>
              <a:rPr lang="en-US" dirty="0">
                <a:solidFill>
                  <a:schemeClr val="tx2"/>
                </a:solidFill>
              </a:rPr>
              <a:t>Of that 1%, 10% may be reserved at the district for system-wide initiatives related to parent and family engagement.  The remaining 90% must be allocated to all Title I schools in the district.  </a:t>
            </a:r>
          </a:p>
          <a:p>
            <a:pPr>
              <a:buFont typeface="Wingdings" pitchFamily="2" charset="2"/>
              <a:buChar char="ü"/>
            </a:pPr>
            <a:r>
              <a:rPr lang="en-US" dirty="0">
                <a:solidFill>
                  <a:schemeClr val="tx2"/>
                </a:solidFill>
              </a:rPr>
              <a:t>You, as Title I parents and family members, have the right to be involved in how this money is spent.</a:t>
            </a:r>
          </a:p>
          <a:p>
            <a:pPr marL="0" indent="0">
              <a:buNone/>
            </a:pPr>
            <a:endParaRPr lang="en-US" b="1" dirty="0">
              <a:solidFill>
                <a:schemeClr val="tx2"/>
              </a:solidFill>
            </a:endParaRPr>
          </a:p>
          <a:p>
            <a:endParaRPr lang="en-US" dirty="0"/>
          </a:p>
        </p:txBody>
      </p:sp>
      <p:sp>
        <p:nvSpPr>
          <p:cNvPr id="4" name="Date Placeholder 3">
            <a:extLst>
              <a:ext uri="{FF2B5EF4-FFF2-40B4-BE49-F238E27FC236}">
                <a16:creationId xmlns:a16="http://schemas.microsoft.com/office/drawing/2014/main" id="{2B6C7E65-0343-33A6-D5A1-572A11886AFE}"/>
              </a:ext>
            </a:extLst>
          </p:cNvPr>
          <p:cNvSpPr>
            <a:spLocks noGrp="1"/>
          </p:cNvSpPr>
          <p:nvPr>
            <p:ph type="dt" sz="half" idx="10"/>
          </p:nvPr>
        </p:nvSpPr>
        <p:spPr/>
        <p:txBody>
          <a:bodyPr/>
          <a:lstStyle/>
          <a:p>
            <a:fld id="{51F80716-0DF0-4813-A71C-7DDFB9F4F389}" type="datetimeyyyy">
              <a:rPr lang="en-US" smtClean="0"/>
              <a:t>2024</a:t>
            </a:fld>
            <a:endParaRPr lang="en-US"/>
          </a:p>
        </p:txBody>
      </p:sp>
      <p:sp>
        <p:nvSpPr>
          <p:cNvPr id="7" name="Footer Placeholder 6">
            <a:extLst>
              <a:ext uri="{FF2B5EF4-FFF2-40B4-BE49-F238E27FC236}">
                <a16:creationId xmlns:a16="http://schemas.microsoft.com/office/drawing/2014/main" id="{EDFF22FB-C1E2-B43D-3EC5-CB6FC7BF5437}"/>
              </a:ext>
            </a:extLst>
          </p:cNvPr>
          <p:cNvSpPr>
            <a:spLocks noGrp="1"/>
          </p:cNvSpPr>
          <p:nvPr>
            <p:ph type="ftr" sz="quarter" idx="11"/>
          </p:nvPr>
        </p:nvSpPr>
        <p:spPr/>
        <p:txBody>
          <a:bodyPr/>
          <a:lstStyle/>
          <a:p>
            <a:r>
              <a:rPr lang="en-US"/>
              <a:t>Bruce Elementary</a:t>
            </a:r>
          </a:p>
        </p:txBody>
      </p:sp>
      <p:sp>
        <p:nvSpPr>
          <p:cNvPr id="8" name="Slide Number Placeholder 7">
            <a:extLst>
              <a:ext uri="{FF2B5EF4-FFF2-40B4-BE49-F238E27FC236}">
                <a16:creationId xmlns:a16="http://schemas.microsoft.com/office/drawing/2014/main" id="{82D1F69C-A172-CF0E-723A-0D033C3963BD}"/>
              </a:ext>
            </a:extLst>
          </p:cNvPr>
          <p:cNvSpPr>
            <a:spLocks noGrp="1"/>
          </p:cNvSpPr>
          <p:nvPr>
            <p:ph type="sldNum" sz="quarter" idx="12"/>
          </p:nvPr>
        </p:nvSpPr>
        <p:spPr/>
        <p:txBody>
          <a:bodyPr/>
          <a:lstStyle/>
          <a:p>
            <a:fld id="{B82CCC60-E8CD-4174-8B1A-7DF615B22EEF}" type="slidenum">
              <a:rPr lang="en-US" smtClean="0"/>
              <a:pPr/>
              <a:t>12</a:t>
            </a:fld>
            <a:endParaRPr lang="en-US"/>
          </a:p>
        </p:txBody>
      </p:sp>
    </p:spTree>
    <p:extLst>
      <p:ext uri="{BB962C8B-B14F-4D97-AF65-F5344CB8AC3E}">
        <p14:creationId xmlns:p14="http://schemas.microsoft.com/office/powerpoint/2010/main" val="3963728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a:solidFill>
                  <a:srgbClr val="FF0000"/>
                </a:solidFill>
                <a:latin typeface="Janda Closer To Free"/>
                <a:cs typeface="Janda Closer To Free"/>
              </a:rPr>
              <a:t>What is a Parent and Family Engagement Policy</a:t>
            </a:r>
          </a:p>
        </p:txBody>
      </p:sp>
      <p:sp>
        <p:nvSpPr>
          <p:cNvPr id="5" name="Content Placeholder 4"/>
          <p:cNvSpPr>
            <a:spLocks noGrp="1"/>
          </p:cNvSpPr>
          <p:nvPr>
            <p:ph idx="1"/>
          </p:nvPr>
        </p:nvSpPr>
        <p:spPr>
          <a:xfrm>
            <a:off x="1524000" y="1346942"/>
            <a:ext cx="7476445" cy="5191970"/>
          </a:xfrm>
        </p:spPr>
        <p:txBody>
          <a:bodyPr>
            <a:normAutofit fontScale="92500" lnSpcReduction="10000"/>
          </a:bodyPr>
          <a:lstStyle/>
          <a:p>
            <a:pPr>
              <a:lnSpc>
                <a:spcPct val="80000"/>
              </a:lnSpc>
              <a:buNone/>
            </a:pPr>
            <a:r>
              <a:rPr lang="en-US" dirty="0">
                <a:latin typeface="Architects Daughter"/>
                <a:ea typeface="ＭＳ Ｐゴシック" charset="0"/>
                <a:cs typeface="Architects Daughter"/>
              </a:rPr>
              <a:t>	</a:t>
            </a:r>
          </a:p>
          <a:p>
            <a:r>
              <a:rPr lang="en-US" sz="3200" dirty="0">
                <a:latin typeface="Architects Daughter"/>
                <a:ea typeface="ＭＳ Ｐゴシック" charset="0"/>
                <a:cs typeface="Architects Daughter"/>
              </a:rPr>
              <a:t> </a:t>
            </a:r>
            <a:r>
              <a:rPr lang="en-US" dirty="0">
                <a:solidFill>
                  <a:schemeClr val="tx2">
                    <a:lumMod val="75000"/>
                  </a:schemeClr>
                </a:solidFill>
              </a:rPr>
              <a:t>These plans address how the district and school will implement the parent and family engagement requirements of ESSA.  Components should include:</a:t>
            </a:r>
          </a:p>
          <a:p>
            <a:pPr lvl="3">
              <a:buFont typeface="Arial" panose="020B0604020202020204" pitchFamily="34" charset="0"/>
              <a:buChar char="•"/>
            </a:pPr>
            <a:r>
              <a:rPr lang="en-US" dirty="0">
                <a:solidFill>
                  <a:schemeClr val="tx2">
                    <a:lumMod val="75000"/>
                  </a:schemeClr>
                </a:solidFill>
              </a:rPr>
              <a:t>how parents and families can be involved in decision-making and activities; </a:t>
            </a:r>
          </a:p>
          <a:p>
            <a:pPr lvl="3">
              <a:buFont typeface="Arial" panose="020B0604020202020204" pitchFamily="34" charset="0"/>
              <a:buChar char="•"/>
            </a:pPr>
            <a:r>
              <a:rPr lang="en-US" dirty="0">
                <a:solidFill>
                  <a:schemeClr val="tx2">
                    <a:lumMod val="75000"/>
                  </a:schemeClr>
                </a:solidFill>
              </a:rPr>
              <a:t>how parent and family engagement funds are being used;</a:t>
            </a:r>
          </a:p>
          <a:p>
            <a:pPr lvl="3">
              <a:buFont typeface="Arial" panose="020B0604020202020204" pitchFamily="34" charset="0"/>
              <a:buChar char="•"/>
            </a:pPr>
            <a:r>
              <a:rPr lang="en-US" dirty="0">
                <a:solidFill>
                  <a:schemeClr val="tx2">
                    <a:lumMod val="75000"/>
                  </a:schemeClr>
                </a:solidFill>
              </a:rPr>
              <a:t>how information and training will be provided to families; and </a:t>
            </a:r>
          </a:p>
          <a:p>
            <a:pPr lvl="3">
              <a:buFont typeface="Arial" panose="020B0604020202020204" pitchFamily="34" charset="0"/>
              <a:buChar char="•"/>
            </a:pPr>
            <a:r>
              <a:rPr lang="en-US" dirty="0">
                <a:solidFill>
                  <a:schemeClr val="tx2">
                    <a:lumMod val="75000"/>
                  </a:schemeClr>
                </a:solidFill>
              </a:rPr>
              <a:t>how the school will build capacity in families and staff for strong parent and family engagement.</a:t>
            </a:r>
          </a:p>
          <a:p>
            <a:r>
              <a:rPr lang="en-US" dirty="0">
                <a:solidFill>
                  <a:schemeClr val="tx2">
                    <a:lumMod val="75000"/>
                  </a:schemeClr>
                </a:solidFill>
              </a:rPr>
              <a:t>You, as a Title I parent or family member, have the right to be involved in the development of these plans.</a:t>
            </a:r>
          </a:p>
          <a:p>
            <a:pPr>
              <a:lnSpc>
                <a:spcPct val="80000"/>
              </a:lnSpc>
              <a:buNone/>
            </a:pPr>
            <a:endParaRPr lang="en-US" sz="3200" dirty="0">
              <a:latin typeface="Janda Closer To Free"/>
              <a:ea typeface="ＭＳ Ｐゴシック" charset="0"/>
              <a:cs typeface="Janda Closer To Free"/>
            </a:endParaRPr>
          </a:p>
          <a:p>
            <a:pPr marL="457200" lvl="1" indent="0">
              <a:lnSpc>
                <a:spcPct val="80000"/>
              </a:lnSpc>
              <a:buNone/>
            </a:pPr>
            <a:endParaRPr lang="en-US" sz="3200" dirty="0">
              <a:latin typeface="Janda Closer To Free"/>
              <a:ea typeface="ＭＳ Ｐゴシック" charset="0"/>
              <a:cs typeface="Janda Closer To Free"/>
            </a:endParaRPr>
          </a:p>
        </p:txBody>
      </p:sp>
      <p:sp>
        <p:nvSpPr>
          <p:cNvPr id="3" name="Date Placeholder 2">
            <a:extLst>
              <a:ext uri="{FF2B5EF4-FFF2-40B4-BE49-F238E27FC236}">
                <a16:creationId xmlns:a16="http://schemas.microsoft.com/office/drawing/2014/main" id="{7B827BF8-17DC-C5D8-6F8E-BC63F08F3E08}"/>
              </a:ext>
            </a:extLst>
          </p:cNvPr>
          <p:cNvSpPr>
            <a:spLocks noGrp="1"/>
          </p:cNvSpPr>
          <p:nvPr>
            <p:ph type="dt" sz="half" idx="10"/>
          </p:nvPr>
        </p:nvSpPr>
        <p:spPr/>
        <p:txBody>
          <a:bodyPr/>
          <a:lstStyle/>
          <a:p>
            <a:fld id="{49202937-6288-4749-8A32-EF1AA46EA530}" type="datetimeyyyy">
              <a:rPr lang="en-US" smtClean="0"/>
              <a:t>2024</a:t>
            </a:fld>
            <a:endParaRPr lang="en-US"/>
          </a:p>
        </p:txBody>
      </p:sp>
      <p:sp>
        <p:nvSpPr>
          <p:cNvPr id="6" name="Footer Placeholder 5">
            <a:extLst>
              <a:ext uri="{FF2B5EF4-FFF2-40B4-BE49-F238E27FC236}">
                <a16:creationId xmlns:a16="http://schemas.microsoft.com/office/drawing/2014/main" id="{0C5BC055-B661-0E1B-ECB7-10CEE1467968}"/>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A90F9F94-DD51-9FB8-DE8E-9AD712E539C2}"/>
              </a:ext>
            </a:extLst>
          </p:cNvPr>
          <p:cNvSpPr>
            <a:spLocks noGrp="1"/>
          </p:cNvSpPr>
          <p:nvPr>
            <p:ph type="sldNum" sz="quarter" idx="12"/>
          </p:nvPr>
        </p:nvSpPr>
        <p:spPr/>
        <p:txBody>
          <a:bodyPr/>
          <a:lstStyle/>
          <a:p>
            <a:fld id="{B82CCC60-E8CD-4174-8B1A-7DF615B22EEF}" type="slidenum">
              <a:rPr lang="en-US" smtClean="0"/>
              <a:pPr/>
              <a:t>13</a:t>
            </a:fld>
            <a:endParaRPr lang="en-US"/>
          </a:p>
        </p:txBody>
      </p:sp>
    </p:spTree>
    <p:extLst>
      <p:ext uri="{BB962C8B-B14F-4D97-AF65-F5344CB8AC3E}">
        <p14:creationId xmlns:p14="http://schemas.microsoft.com/office/powerpoint/2010/main" val="3436918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143556" y="1596540"/>
            <a:ext cx="8856890" cy="4580423"/>
          </a:xfrm>
        </p:spPr>
        <p:txBody>
          <a:bodyPr>
            <a:normAutofit fontScale="70000" lnSpcReduction="20000"/>
          </a:bodyPr>
          <a:lstStyle/>
          <a:p>
            <a:pPr marL="0" indent="0" algn="ctr">
              <a:buNone/>
            </a:pPr>
            <a:r>
              <a:rPr lang="en-US" sz="3600" dirty="0">
                <a:solidFill>
                  <a:srgbClr val="FF0000"/>
                </a:solidFill>
                <a:latin typeface="Janda Closer To Free"/>
                <a:ea typeface="ＭＳ Ｐゴシック" charset="0"/>
                <a:cs typeface="Janda Closer To Free"/>
              </a:rPr>
              <a:t>What is a School-Parent Compact</a:t>
            </a:r>
            <a:endParaRPr lang="en-US" sz="3600" dirty="0">
              <a:latin typeface="Janda Closer To Free"/>
              <a:ea typeface="ＭＳ Ｐゴシック" charset="0"/>
              <a:cs typeface="Janda Closer To Free"/>
            </a:endParaRPr>
          </a:p>
          <a:p>
            <a:pPr marL="0" indent="0" algn="ctr">
              <a:buNone/>
            </a:pPr>
            <a:endParaRPr lang="en-US" dirty="0">
              <a:latin typeface="Janda Closer To Free"/>
              <a:ea typeface="ＭＳ Ｐゴシック" charset="0"/>
              <a:cs typeface="Janda Closer To Free"/>
            </a:endParaRPr>
          </a:p>
          <a:p>
            <a:r>
              <a:rPr lang="en-US" dirty="0">
                <a:solidFill>
                  <a:schemeClr val="tx2">
                    <a:lumMod val="75000"/>
                  </a:schemeClr>
                </a:solidFill>
                <a:latin typeface="Janda Closer To Free"/>
                <a:ea typeface="ＭＳ Ｐゴシック" charset="0"/>
                <a:cs typeface="Janda Closer To Free"/>
              </a:rPr>
              <a:t>….</a:t>
            </a:r>
            <a:r>
              <a:rPr lang="en-US" dirty="0">
                <a:solidFill>
                  <a:schemeClr val="tx2">
                    <a:lumMod val="75000"/>
                  </a:schemeClr>
                </a:solidFill>
              </a:rPr>
              <a:t> A school-parent compact is a written commitment that outlines how the entire school community – teachers, families, and students will share the responsibility for improved academic achievement.</a:t>
            </a:r>
          </a:p>
          <a:p>
            <a:pPr marL="0" indent="0">
              <a:buNone/>
            </a:pPr>
            <a:endParaRPr lang="en-US" dirty="0">
              <a:solidFill>
                <a:schemeClr val="tx2">
                  <a:lumMod val="75000"/>
                </a:schemeClr>
              </a:solidFill>
            </a:endParaRPr>
          </a:p>
          <a:p>
            <a:r>
              <a:rPr lang="en-US" dirty="0">
                <a:solidFill>
                  <a:schemeClr val="tx2">
                    <a:lumMod val="75000"/>
                  </a:schemeClr>
                </a:solidFill>
              </a:rPr>
              <a:t>The compact must describe how the school will:</a:t>
            </a:r>
          </a:p>
          <a:p>
            <a:pPr lvl="3">
              <a:buFont typeface="Arial" panose="020B0604020202020204" pitchFamily="34" charset="0"/>
              <a:buChar char="•"/>
            </a:pPr>
            <a:r>
              <a:rPr lang="en-US" dirty="0">
                <a:solidFill>
                  <a:schemeClr val="tx2">
                    <a:lumMod val="75000"/>
                  </a:schemeClr>
                </a:solidFill>
              </a:rPr>
              <a:t>provide high-quality curriculum and instruction;</a:t>
            </a:r>
          </a:p>
          <a:p>
            <a:pPr lvl="3">
              <a:buFont typeface="Arial" panose="020B0604020202020204" pitchFamily="34" charset="0"/>
              <a:buChar char="•"/>
            </a:pPr>
            <a:r>
              <a:rPr lang="en-US" dirty="0">
                <a:solidFill>
                  <a:schemeClr val="tx2">
                    <a:lumMod val="75000"/>
                  </a:schemeClr>
                </a:solidFill>
              </a:rPr>
              <a:t>hold parent-teacher conferences, annually in elementary schools; </a:t>
            </a:r>
          </a:p>
          <a:p>
            <a:pPr lvl="3">
              <a:buFont typeface="Arial" panose="020B0604020202020204" pitchFamily="34" charset="0"/>
              <a:buChar char="•"/>
            </a:pPr>
            <a:r>
              <a:rPr lang="en-US" dirty="0">
                <a:solidFill>
                  <a:schemeClr val="tx2">
                    <a:lumMod val="75000"/>
                  </a:schemeClr>
                </a:solidFill>
              </a:rPr>
              <a:t>provide parents with reports on their child’s progress;</a:t>
            </a:r>
          </a:p>
          <a:p>
            <a:pPr lvl="3">
              <a:buFont typeface="Arial" panose="020B0604020202020204" pitchFamily="34" charset="0"/>
              <a:buChar char="•"/>
            </a:pPr>
            <a:r>
              <a:rPr lang="en-US" dirty="0">
                <a:solidFill>
                  <a:schemeClr val="tx2">
                    <a:lumMod val="75000"/>
                  </a:schemeClr>
                </a:solidFill>
              </a:rPr>
              <a:t>provide parents reasonable access to staff. </a:t>
            </a:r>
          </a:p>
          <a:p>
            <a:pPr lvl="3">
              <a:buFont typeface="Arial" panose="020B0604020202020204" pitchFamily="34" charset="0"/>
              <a:buChar char="•"/>
            </a:pPr>
            <a:r>
              <a:rPr lang="en-US" dirty="0">
                <a:solidFill>
                  <a:schemeClr val="tx2">
                    <a:lumMod val="75000"/>
                  </a:schemeClr>
                </a:solidFill>
              </a:rPr>
              <a:t>provide parents opportunities to volunteer; and</a:t>
            </a:r>
          </a:p>
          <a:p>
            <a:pPr lvl="3">
              <a:buFont typeface="Arial" panose="020B0604020202020204" pitchFamily="34" charset="0"/>
              <a:buChar char="•"/>
            </a:pPr>
            <a:r>
              <a:rPr lang="en-US" dirty="0">
                <a:solidFill>
                  <a:schemeClr val="tx2">
                    <a:lumMod val="75000"/>
                  </a:schemeClr>
                </a:solidFill>
              </a:rPr>
              <a:t>ensure regular two-way meaningful communication between family members and staff, to the extent practicable, in a language family members can understand.</a:t>
            </a:r>
          </a:p>
          <a:p>
            <a:pPr marL="1371600" lvl="3" indent="0">
              <a:buNone/>
            </a:pPr>
            <a:endParaRPr lang="en-US" dirty="0">
              <a:solidFill>
                <a:schemeClr val="tx2">
                  <a:lumMod val="75000"/>
                </a:schemeClr>
              </a:solidFill>
            </a:endParaRPr>
          </a:p>
          <a:p>
            <a:r>
              <a:rPr lang="en-US" dirty="0">
                <a:solidFill>
                  <a:schemeClr val="tx2">
                    <a:lumMod val="75000"/>
                  </a:schemeClr>
                </a:solidFill>
              </a:rPr>
              <a:t>You, as a Title I parent or family member, have the right to be involved in the development of the compact.</a:t>
            </a:r>
          </a:p>
          <a:p>
            <a:endParaRPr lang="en-US" dirty="0"/>
          </a:p>
        </p:txBody>
      </p:sp>
      <p:sp>
        <p:nvSpPr>
          <p:cNvPr id="4" name="Date Placeholder 3">
            <a:extLst>
              <a:ext uri="{FF2B5EF4-FFF2-40B4-BE49-F238E27FC236}">
                <a16:creationId xmlns:a16="http://schemas.microsoft.com/office/drawing/2014/main" id="{37609958-DF2E-D497-AE80-E16FC4A7584C}"/>
              </a:ext>
            </a:extLst>
          </p:cNvPr>
          <p:cNvSpPr>
            <a:spLocks noGrp="1"/>
          </p:cNvSpPr>
          <p:nvPr>
            <p:ph type="dt" sz="half" idx="10"/>
          </p:nvPr>
        </p:nvSpPr>
        <p:spPr/>
        <p:txBody>
          <a:bodyPr/>
          <a:lstStyle/>
          <a:p>
            <a:fld id="{30639E01-2CAA-43FE-A623-8ACE3435F9E6}" type="datetimeyyyy">
              <a:rPr lang="en-US" smtClean="0"/>
              <a:t>2024</a:t>
            </a:fld>
            <a:endParaRPr lang="en-US"/>
          </a:p>
        </p:txBody>
      </p:sp>
      <p:sp>
        <p:nvSpPr>
          <p:cNvPr id="5" name="Footer Placeholder 4">
            <a:extLst>
              <a:ext uri="{FF2B5EF4-FFF2-40B4-BE49-F238E27FC236}">
                <a16:creationId xmlns:a16="http://schemas.microsoft.com/office/drawing/2014/main" id="{C1400047-F72C-9248-5C61-C37021133D3B}"/>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BE68187C-0E8C-FFE2-03CA-8B2D88549FB6}"/>
              </a:ext>
            </a:extLst>
          </p:cNvPr>
          <p:cNvSpPr>
            <a:spLocks noGrp="1"/>
          </p:cNvSpPr>
          <p:nvPr>
            <p:ph type="sldNum" sz="quarter" idx="12"/>
          </p:nvPr>
        </p:nvSpPr>
        <p:spPr/>
        <p:txBody>
          <a:bodyPr/>
          <a:lstStyle/>
          <a:p>
            <a:fld id="{B82CCC60-E8CD-4174-8B1A-7DF615B22EEF}" type="slidenum">
              <a:rPr lang="en-US" smtClean="0"/>
              <a:pPr/>
              <a:t>14</a:t>
            </a:fld>
            <a:endParaRPr lang="en-US"/>
          </a:p>
        </p:txBody>
      </p:sp>
    </p:spTree>
    <p:extLst>
      <p:ext uri="{BB962C8B-B14F-4D97-AF65-F5344CB8AC3E}">
        <p14:creationId xmlns:p14="http://schemas.microsoft.com/office/powerpoint/2010/main" val="1159443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601670" y="1596540"/>
            <a:ext cx="8093365" cy="4580423"/>
          </a:xfrm>
        </p:spPr>
        <p:txBody>
          <a:bodyPr>
            <a:normAutofit fontScale="85000" lnSpcReduction="10000"/>
          </a:bodyPr>
          <a:lstStyle/>
          <a:p>
            <a:pPr marL="0" indent="0" algn="ctr">
              <a:buNone/>
            </a:pPr>
            <a:r>
              <a:rPr lang="en-US" sz="3600" dirty="0">
                <a:solidFill>
                  <a:srgbClr val="FF0000"/>
                </a:solidFill>
                <a:latin typeface="Janda Closer To Free"/>
                <a:ea typeface="ＭＳ Ｐゴシック" charset="0"/>
                <a:cs typeface="Janda Closer To Free"/>
              </a:rPr>
              <a:t>What curriculum does our school use?</a:t>
            </a:r>
            <a:endParaRPr lang="en-US" sz="3600" dirty="0">
              <a:latin typeface="Janda Closer To Free"/>
              <a:ea typeface="ＭＳ Ｐゴシック" charset="0"/>
              <a:cs typeface="Janda Closer To Free"/>
            </a:endParaRPr>
          </a:p>
          <a:p>
            <a:pPr>
              <a:buClrTx/>
              <a:buFont typeface="Wingdings" panose="05000000000000000000" pitchFamily="2" charset="2"/>
              <a:buChar char="§"/>
            </a:pPr>
            <a:r>
              <a:rPr lang="en-US" dirty="0">
                <a:solidFill>
                  <a:schemeClr val="tx2">
                    <a:lumMod val="75000"/>
                  </a:schemeClr>
                </a:solidFill>
                <a:latin typeface="Arial" panose="020B0604020202020204" pitchFamily="34" charset="0"/>
                <a:cs typeface="Arial" panose="020B0604020202020204" pitchFamily="34" charset="0"/>
              </a:rPr>
              <a:t>The Tennessee Academic Standards provide a common set of expectations for what students will know and be able to do at the end of a grade for each subject area. </a:t>
            </a:r>
          </a:p>
          <a:p>
            <a:pPr>
              <a:buClrTx/>
              <a:buFont typeface="Wingdings" panose="05000000000000000000" pitchFamily="2" charset="2"/>
              <a:buChar char="§"/>
            </a:pPr>
            <a:r>
              <a:rPr lang="en-US" dirty="0">
                <a:solidFill>
                  <a:schemeClr val="tx2">
                    <a:lumMod val="75000"/>
                  </a:schemeClr>
                </a:solidFill>
                <a:latin typeface="Arial" panose="020B0604020202020204" pitchFamily="34" charset="0"/>
                <a:cs typeface="Arial" panose="020B0604020202020204" pitchFamily="34" charset="0"/>
              </a:rPr>
              <a:t>Tennessee's academic standards form the framework for everything taught at Bruce Elementary School. </a:t>
            </a:r>
          </a:p>
          <a:p>
            <a:pPr>
              <a:buClrTx/>
              <a:buFont typeface="Wingdings" panose="05000000000000000000" pitchFamily="2" charset="2"/>
              <a:buChar char="§"/>
            </a:pPr>
            <a:r>
              <a:rPr lang="en-US" dirty="0">
                <a:solidFill>
                  <a:schemeClr val="tx2">
                    <a:lumMod val="75000"/>
                  </a:schemeClr>
                </a:solidFill>
                <a:latin typeface="Arial" panose="020B0604020202020204" pitchFamily="34" charset="0"/>
                <a:cs typeface="Arial" panose="020B0604020202020204" pitchFamily="34" charset="0"/>
              </a:rPr>
              <a:t>For more information about Tennessee’s academic standards, see:</a:t>
            </a:r>
          </a:p>
          <a:p>
            <a:pPr marL="598043" lvl="3" indent="0">
              <a:buNone/>
            </a:pPr>
            <a:r>
              <a:rPr lang="en-US" dirty="0">
                <a:solidFill>
                  <a:schemeClr val="tx2">
                    <a:lumMod val="7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https://www.tn.gov/content/tn/education/instruction/academic-standards.html</a:t>
            </a:r>
            <a:r>
              <a:rPr lang="en-US" dirty="0">
                <a:solidFill>
                  <a:schemeClr val="tx2">
                    <a:lumMod val="75000"/>
                  </a:schemeClr>
                </a:solidFill>
                <a:latin typeface="Arial" panose="020B0604020202020204" pitchFamily="34" charset="0"/>
                <a:cs typeface="Arial" panose="020B0604020202020204" pitchFamily="34" charset="0"/>
              </a:rPr>
              <a:t> </a:t>
            </a:r>
          </a:p>
          <a:p>
            <a:pPr marL="0" indent="0">
              <a:buClrTx/>
              <a:buNone/>
            </a:pPr>
            <a:endParaRPr lang="en-US" dirty="0">
              <a:solidFill>
                <a:schemeClr val="tx2">
                  <a:lumMod val="75000"/>
                </a:schemeClr>
              </a:solidFill>
              <a:latin typeface="Arial" panose="020B0604020202020204" pitchFamily="34" charset="0"/>
              <a:cs typeface="Arial" panose="020B0604020202020204" pitchFamily="34" charset="0"/>
            </a:endParaRPr>
          </a:p>
          <a:p>
            <a:pPr marL="0" indent="0">
              <a:buNone/>
            </a:pPr>
            <a:endParaRPr lang="en-US" dirty="0">
              <a:solidFill>
                <a:schemeClr val="tx2">
                  <a:lumMod val="75000"/>
                </a:schemeClr>
              </a:solidFill>
            </a:endParaRPr>
          </a:p>
          <a:p>
            <a:endParaRPr lang="en-US" dirty="0"/>
          </a:p>
        </p:txBody>
      </p:sp>
      <p:sp>
        <p:nvSpPr>
          <p:cNvPr id="4" name="Date Placeholder 3">
            <a:extLst>
              <a:ext uri="{FF2B5EF4-FFF2-40B4-BE49-F238E27FC236}">
                <a16:creationId xmlns:a16="http://schemas.microsoft.com/office/drawing/2014/main" id="{D71057AC-72B8-7340-1B19-A8EDE7520646}"/>
              </a:ext>
            </a:extLst>
          </p:cNvPr>
          <p:cNvSpPr>
            <a:spLocks noGrp="1"/>
          </p:cNvSpPr>
          <p:nvPr>
            <p:ph type="dt" sz="half" idx="10"/>
          </p:nvPr>
        </p:nvSpPr>
        <p:spPr/>
        <p:txBody>
          <a:bodyPr/>
          <a:lstStyle/>
          <a:p>
            <a:fld id="{0D1013D1-DE41-4C3E-ACCB-6EE91FBF91B8}" type="datetimeyyyy">
              <a:rPr lang="en-US" smtClean="0"/>
              <a:t>2024</a:t>
            </a:fld>
            <a:endParaRPr lang="en-US"/>
          </a:p>
        </p:txBody>
      </p:sp>
      <p:sp>
        <p:nvSpPr>
          <p:cNvPr id="5" name="Footer Placeholder 4">
            <a:extLst>
              <a:ext uri="{FF2B5EF4-FFF2-40B4-BE49-F238E27FC236}">
                <a16:creationId xmlns:a16="http://schemas.microsoft.com/office/drawing/2014/main" id="{60FC4023-5388-D983-B151-2280ABCCFD14}"/>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E6C27E86-4972-D774-30CD-E49564E3D45F}"/>
              </a:ext>
            </a:extLst>
          </p:cNvPr>
          <p:cNvSpPr>
            <a:spLocks noGrp="1"/>
          </p:cNvSpPr>
          <p:nvPr>
            <p:ph type="sldNum" sz="quarter" idx="12"/>
          </p:nvPr>
        </p:nvSpPr>
        <p:spPr/>
        <p:txBody>
          <a:bodyPr/>
          <a:lstStyle/>
          <a:p>
            <a:fld id="{B82CCC60-E8CD-4174-8B1A-7DF615B22EEF}" type="slidenum">
              <a:rPr lang="en-US" smtClean="0"/>
              <a:pPr/>
              <a:t>15</a:t>
            </a:fld>
            <a:endParaRPr lang="en-US"/>
          </a:p>
        </p:txBody>
      </p:sp>
    </p:spTree>
    <p:extLst>
      <p:ext uri="{BB962C8B-B14F-4D97-AF65-F5344CB8AC3E}">
        <p14:creationId xmlns:p14="http://schemas.microsoft.com/office/powerpoint/2010/main" val="1902133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601670" y="1596540"/>
            <a:ext cx="8093365" cy="4580423"/>
          </a:xfrm>
        </p:spPr>
        <p:txBody>
          <a:bodyPr>
            <a:normAutofit/>
          </a:bodyPr>
          <a:lstStyle/>
          <a:p>
            <a:pPr marL="0" indent="0" algn="ctr">
              <a:buNone/>
            </a:pPr>
            <a:r>
              <a:rPr lang="en-US" sz="3600" b="1" dirty="0">
                <a:solidFill>
                  <a:srgbClr val="FF0000"/>
                </a:solidFill>
                <a:latin typeface="Janda Closer To Free"/>
                <a:ea typeface="ＭＳ Ｐゴシック" charset="0"/>
                <a:cs typeface="Janda Closer To Free"/>
              </a:rPr>
              <a:t>What tests will my child be taking?</a:t>
            </a:r>
          </a:p>
          <a:p>
            <a:pPr>
              <a:buFont typeface="Wingdings" pitchFamily="2" charset="2"/>
              <a:buChar char="ü"/>
            </a:pPr>
            <a:r>
              <a:rPr lang="en-US" sz="3600" dirty="0">
                <a:solidFill>
                  <a:schemeClr val="tx2">
                    <a:lumMod val="75000"/>
                  </a:schemeClr>
                </a:solidFill>
                <a:latin typeface="Janda Closer To Free"/>
                <a:ea typeface="ＭＳ Ｐゴシック" charset="0"/>
                <a:cs typeface="Janda Closer To Free"/>
              </a:rPr>
              <a:t>Weekly Teacher Assessments: Standards Based</a:t>
            </a:r>
          </a:p>
          <a:p>
            <a:pPr>
              <a:buFont typeface="Wingdings" pitchFamily="2" charset="2"/>
              <a:buChar char="ü"/>
            </a:pPr>
            <a:r>
              <a:rPr lang="en-US" sz="3600" dirty="0">
                <a:solidFill>
                  <a:schemeClr val="tx2">
                    <a:lumMod val="75000"/>
                  </a:schemeClr>
                </a:solidFill>
                <a:latin typeface="Janda Closer To Free"/>
                <a:ea typeface="ＭＳ Ｐゴシック" charset="0"/>
                <a:cs typeface="Janda Closer To Free"/>
              </a:rPr>
              <a:t>Tri-Weekly Common Assessments</a:t>
            </a:r>
          </a:p>
          <a:p>
            <a:pPr>
              <a:buFont typeface="Wingdings" pitchFamily="2" charset="2"/>
              <a:buChar char="ü"/>
            </a:pPr>
            <a:r>
              <a:rPr lang="en-US" sz="3600" dirty="0">
                <a:solidFill>
                  <a:schemeClr val="tx2">
                    <a:lumMod val="75000"/>
                  </a:schemeClr>
                </a:solidFill>
                <a:latin typeface="Janda Closer To Free"/>
                <a:ea typeface="ＭＳ Ｐゴシック" charset="0"/>
                <a:cs typeface="Janda Closer To Free"/>
              </a:rPr>
              <a:t>I-Ready ELA &amp; Math Diagnostics</a:t>
            </a:r>
          </a:p>
          <a:p>
            <a:pPr>
              <a:buFont typeface="Wingdings" pitchFamily="2" charset="2"/>
              <a:buChar char="ü"/>
            </a:pPr>
            <a:r>
              <a:rPr lang="en-US" sz="3600" dirty="0">
                <a:solidFill>
                  <a:schemeClr val="tx2">
                    <a:lumMod val="75000"/>
                  </a:schemeClr>
                </a:solidFill>
                <a:latin typeface="Janda Closer To Free"/>
                <a:ea typeface="ＭＳ Ｐゴシック" charset="0"/>
                <a:cs typeface="Janda Closer To Free"/>
              </a:rPr>
              <a:t>TN Ready Assessment</a:t>
            </a:r>
          </a:p>
          <a:p>
            <a:pPr>
              <a:buFont typeface="Wingdings" pitchFamily="2" charset="2"/>
              <a:buChar char="ü"/>
            </a:pPr>
            <a:r>
              <a:rPr lang="en-US" sz="3600" dirty="0">
                <a:solidFill>
                  <a:schemeClr val="tx2">
                    <a:lumMod val="75000"/>
                  </a:schemeClr>
                </a:solidFill>
                <a:latin typeface="Janda Closer To Free"/>
                <a:ea typeface="ＭＳ Ｐゴシック" charset="0"/>
                <a:cs typeface="Janda Closer To Free"/>
              </a:rPr>
              <a:t>Progress Monitoring: </a:t>
            </a:r>
            <a:r>
              <a:rPr lang="en-US" sz="3600" dirty="0" err="1">
                <a:solidFill>
                  <a:schemeClr val="tx2">
                    <a:lumMod val="75000"/>
                  </a:schemeClr>
                </a:solidFill>
                <a:latin typeface="Janda Closer To Free"/>
                <a:ea typeface="ＭＳ Ｐゴシック" charset="0"/>
                <a:cs typeface="Janda Closer To Free"/>
              </a:rPr>
              <a:t>Aimsweb</a:t>
            </a:r>
            <a:r>
              <a:rPr lang="en-US" sz="3600" dirty="0">
                <a:solidFill>
                  <a:schemeClr val="tx2">
                    <a:lumMod val="75000"/>
                  </a:schemeClr>
                </a:solidFill>
                <a:latin typeface="Janda Closer To Free"/>
                <a:ea typeface="ＭＳ Ｐゴシック" charset="0"/>
                <a:cs typeface="Janda Closer To Free"/>
              </a:rPr>
              <a:t> Plus </a:t>
            </a:r>
            <a:endParaRPr lang="en-US" dirty="0">
              <a:solidFill>
                <a:schemeClr val="tx2">
                  <a:lumMod val="75000"/>
                </a:schemeClr>
              </a:solidFill>
              <a:latin typeface="Arial" panose="020B0604020202020204" pitchFamily="34" charset="0"/>
              <a:cs typeface="Arial" panose="020B0604020202020204" pitchFamily="34" charset="0"/>
            </a:endParaRPr>
          </a:p>
          <a:p>
            <a:pPr marL="0" indent="0">
              <a:buClrTx/>
              <a:buNone/>
            </a:pPr>
            <a:endParaRPr lang="en-US" dirty="0">
              <a:solidFill>
                <a:srgbClr val="FF0000"/>
              </a:solidFill>
              <a:latin typeface="Arial" panose="020B0604020202020204" pitchFamily="34" charset="0"/>
              <a:cs typeface="Arial" panose="020B0604020202020204" pitchFamily="34" charset="0"/>
            </a:endParaRPr>
          </a:p>
          <a:p>
            <a:pPr marL="0" indent="0">
              <a:buNone/>
            </a:pPr>
            <a:endParaRPr lang="en-US" dirty="0">
              <a:solidFill>
                <a:schemeClr val="tx1"/>
              </a:solidFill>
            </a:endParaRPr>
          </a:p>
          <a:p>
            <a:endParaRPr lang="en-US" dirty="0"/>
          </a:p>
        </p:txBody>
      </p:sp>
      <p:sp>
        <p:nvSpPr>
          <p:cNvPr id="2" name="Date Placeholder 1">
            <a:extLst>
              <a:ext uri="{FF2B5EF4-FFF2-40B4-BE49-F238E27FC236}">
                <a16:creationId xmlns:a16="http://schemas.microsoft.com/office/drawing/2014/main" id="{F4AB95F7-B396-4126-D0AA-9B8C52BC1FF1}"/>
              </a:ext>
            </a:extLst>
          </p:cNvPr>
          <p:cNvSpPr>
            <a:spLocks noGrp="1"/>
          </p:cNvSpPr>
          <p:nvPr>
            <p:ph type="dt" sz="half" idx="10"/>
          </p:nvPr>
        </p:nvSpPr>
        <p:spPr/>
        <p:txBody>
          <a:bodyPr/>
          <a:lstStyle/>
          <a:p>
            <a:fld id="{8447733A-F7E3-47C4-A0E6-73918799013D}" type="datetimeyyyy">
              <a:rPr lang="en-US" smtClean="0"/>
              <a:t>2024</a:t>
            </a:fld>
            <a:endParaRPr lang="en-US"/>
          </a:p>
        </p:txBody>
      </p:sp>
      <p:sp>
        <p:nvSpPr>
          <p:cNvPr id="5" name="Footer Placeholder 4">
            <a:extLst>
              <a:ext uri="{FF2B5EF4-FFF2-40B4-BE49-F238E27FC236}">
                <a16:creationId xmlns:a16="http://schemas.microsoft.com/office/drawing/2014/main" id="{B996B795-593D-B9D8-0A26-E101C8C362CB}"/>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4D0163D8-944F-D7E7-4362-DBD6FD02F4AB}"/>
              </a:ext>
            </a:extLst>
          </p:cNvPr>
          <p:cNvSpPr>
            <a:spLocks noGrp="1"/>
          </p:cNvSpPr>
          <p:nvPr>
            <p:ph type="sldNum" sz="quarter" idx="12"/>
          </p:nvPr>
        </p:nvSpPr>
        <p:spPr/>
        <p:txBody>
          <a:bodyPr/>
          <a:lstStyle/>
          <a:p>
            <a:fld id="{B82CCC60-E8CD-4174-8B1A-7DF615B22EEF}" type="slidenum">
              <a:rPr lang="en-US" smtClean="0"/>
              <a:pPr/>
              <a:t>16</a:t>
            </a:fld>
            <a:endParaRPr lang="en-US"/>
          </a:p>
        </p:txBody>
      </p:sp>
    </p:spTree>
    <p:extLst>
      <p:ext uri="{BB962C8B-B14F-4D97-AF65-F5344CB8AC3E}">
        <p14:creationId xmlns:p14="http://schemas.microsoft.com/office/powerpoint/2010/main" val="881645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601670" y="1596540"/>
            <a:ext cx="8093365" cy="4580423"/>
          </a:xfrm>
        </p:spPr>
        <p:txBody>
          <a:bodyPr>
            <a:normAutofit fontScale="85000" lnSpcReduction="10000"/>
          </a:bodyPr>
          <a:lstStyle/>
          <a:p>
            <a:pPr marL="0" indent="0" algn="ctr">
              <a:buNone/>
            </a:pPr>
            <a:r>
              <a:rPr lang="en-US" sz="3600" b="1" dirty="0">
                <a:solidFill>
                  <a:srgbClr val="FF0000"/>
                </a:solidFill>
                <a:latin typeface="Janda Closer To Free"/>
                <a:ea typeface="ＭＳ Ｐゴシック" charset="0"/>
                <a:cs typeface="Janda Closer To Free"/>
              </a:rPr>
              <a:t>How can I be involved?</a:t>
            </a:r>
          </a:p>
          <a:p>
            <a:pPr>
              <a:buClrTx/>
              <a:buFont typeface="Wingdings" panose="05000000000000000000" pitchFamily="2" charset="2"/>
              <a:buChar char="§"/>
            </a:pPr>
            <a:r>
              <a:rPr lang="en-US" dirty="0">
                <a:solidFill>
                  <a:schemeClr val="tx2"/>
                </a:solidFill>
                <a:latin typeface="Arial" panose="020B0604020202020204" pitchFamily="34" charset="0"/>
                <a:cs typeface="Arial" panose="020B0604020202020204" pitchFamily="34" charset="0"/>
              </a:rPr>
              <a:t>We need you! Research has proven that family engagement in education has more impact on student achievement than any other factor.</a:t>
            </a:r>
          </a:p>
          <a:p>
            <a:pPr>
              <a:buClrTx/>
              <a:buFont typeface="Wingdings" panose="05000000000000000000" pitchFamily="2" charset="2"/>
              <a:buChar char="§"/>
            </a:pPr>
            <a:r>
              <a:rPr lang="en-US" dirty="0">
                <a:solidFill>
                  <a:schemeClr val="tx2"/>
                </a:solidFill>
                <a:latin typeface="Arial" panose="020B0604020202020204" pitchFamily="34" charset="0"/>
                <a:cs typeface="Arial" panose="020B0604020202020204" pitchFamily="34" charset="0"/>
              </a:rPr>
              <a:t>To get involved with the SIP, </a:t>
            </a:r>
            <a:r>
              <a:rPr lang="en-US" dirty="0">
                <a:solidFill>
                  <a:srgbClr val="FF0000"/>
                </a:solidFill>
                <a:latin typeface="Arial" panose="020B0604020202020204" pitchFamily="34" charset="0"/>
                <a:cs typeface="Arial" panose="020B0604020202020204" pitchFamily="34" charset="0"/>
              </a:rPr>
              <a:t>contact our school Admin to further discuss how you can get involved.</a:t>
            </a:r>
            <a:endParaRPr lang="en-US"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dirty="0">
                <a:solidFill>
                  <a:schemeClr val="tx2"/>
                </a:solidFill>
                <a:latin typeface="Arial" panose="020B0604020202020204" pitchFamily="34" charset="0"/>
                <a:cs typeface="Arial" panose="020B0604020202020204" pitchFamily="34" charset="0"/>
              </a:rPr>
              <a:t>To get involved with the Parent and Family Engagement Policy,  </a:t>
            </a:r>
            <a:r>
              <a:rPr lang="en-US" dirty="0">
                <a:solidFill>
                  <a:srgbClr val="FF0000"/>
                </a:solidFill>
                <a:latin typeface="Arial" panose="020B0604020202020204" pitchFamily="34" charset="0"/>
                <a:cs typeface="Arial" panose="020B0604020202020204" pitchFamily="34" charset="0"/>
              </a:rPr>
              <a:t>contact our School Admin….</a:t>
            </a:r>
          </a:p>
          <a:p>
            <a:pPr>
              <a:buClrTx/>
              <a:buFont typeface="Wingdings" panose="05000000000000000000" pitchFamily="2" charset="2"/>
              <a:buChar char="§"/>
            </a:pPr>
            <a:r>
              <a:rPr lang="en-US" dirty="0">
                <a:solidFill>
                  <a:schemeClr val="tx2"/>
                </a:solidFill>
                <a:latin typeface="Arial" panose="020B0604020202020204" pitchFamily="34" charset="0"/>
                <a:cs typeface="Arial" panose="020B0604020202020204" pitchFamily="34" charset="0"/>
              </a:rPr>
              <a:t>To get involved with the School Parent Compact</a:t>
            </a:r>
            <a:r>
              <a:rPr lang="en-US" dirty="0">
                <a:solidFill>
                  <a:schemeClr val="tx1"/>
                </a:solidFill>
                <a:latin typeface="Arial" panose="020B0604020202020204" pitchFamily="34" charset="0"/>
                <a:cs typeface="Arial" panose="020B0604020202020204" pitchFamily="34" charset="0"/>
              </a:rPr>
              <a:t>, </a:t>
            </a:r>
            <a:r>
              <a:rPr lang="en-US" dirty="0">
                <a:solidFill>
                  <a:srgbClr val="FF0000"/>
                </a:solidFill>
                <a:latin typeface="Arial" panose="020B0604020202020204" pitchFamily="34" charset="0"/>
                <a:cs typeface="Arial" panose="020B0604020202020204" pitchFamily="34" charset="0"/>
              </a:rPr>
              <a:t>contact our school Admin. </a:t>
            </a:r>
          </a:p>
          <a:p>
            <a:pPr marL="0" indent="0">
              <a:buNone/>
            </a:pPr>
            <a:endParaRPr lang="en-US" dirty="0">
              <a:solidFill>
                <a:srgbClr val="FF0000"/>
              </a:solidFill>
              <a:latin typeface="Arial" panose="020B0604020202020204" pitchFamily="34" charset="0"/>
              <a:cs typeface="Arial" panose="020B0604020202020204" pitchFamily="34" charset="0"/>
            </a:endParaRPr>
          </a:p>
          <a:p>
            <a:pPr marL="0" indent="0">
              <a:buNone/>
            </a:pP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3B90225D-701F-B096-2237-3D95BFED5EB7}"/>
              </a:ext>
            </a:extLst>
          </p:cNvPr>
          <p:cNvSpPr>
            <a:spLocks noGrp="1"/>
          </p:cNvSpPr>
          <p:nvPr>
            <p:ph type="dt" sz="half" idx="10"/>
          </p:nvPr>
        </p:nvSpPr>
        <p:spPr/>
        <p:txBody>
          <a:bodyPr/>
          <a:lstStyle/>
          <a:p>
            <a:fld id="{9FF2A723-DC35-4DB7-B2AC-A3F9952DEF24}" type="datetimeyyyy">
              <a:rPr lang="en-US" smtClean="0"/>
              <a:t>2024</a:t>
            </a:fld>
            <a:endParaRPr lang="en-US"/>
          </a:p>
        </p:txBody>
      </p:sp>
      <p:sp>
        <p:nvSpPr>
          <p:cNvPr id="5" name="Footer Placeholder 4">
            <a:extLst>
              <a:ext uri="{FF2B5EF4-FFF2-40B4-BE49-F238E27FC236}">
                <a16:creationId xmlns:a16="http://schemas.microsoft.com/office/drawing/2014/main" id="{95CF6EC8-7CE7-59C3-A61D-0A9A8BF0E8F7}"/>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232894FB-6756-9EB5-F49B-FBC0FF550B01}"/>
              </a:ext>
            </a:extLst>
          </p:cNvPr>
          <p:cNvSpPr>
            <a:spLocks noGrp="1"/>
          </p:cNvSpPr>
          <p:nvPr>
            <p:ph type="sldNum" sz="quarter" idx="12"/>
          </p:nvPr>
        </p:nvSpPr>
        <p:spPr/>
        <p:txBody>
          <a:bodyPr/>
          <a:lstStyle/>
          <a:p>
            <a:fld id="{B82CCC60-E8CD-4174-8B1A-7DF615B22EEF}" type="slidenum">
              <a:rPr lang="en-US" smtClean="0"/>
              <a:pPr/>
              <a:t>17</a:t>
            </a:fld>
            <a:endParaRPr lang="en-US"/>
          </a:p>
        </p:txBody>
      </p:sp>
    </p:spTree>
    <p:extLst>
      <p:ext uri="{BB962C8B-B14F-4D97-AF65-F5344CB8AC3E}">
        <p14:creationId xmlns:p14="http://schemas.microsoft.com/office/powerpoint/2010/main" val="4012671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0" y="1596540"/>
            <a:ext cx="9000445" cy="4580423"/>
          </a:xfrm>
        </p:spPr>
        <p:txBody>
          <a:bodyPr>
            <a:normAutofit fontScale="77500" lnSpcReduction="20000"/>
          </a:bodyPr>
          <a:lstStyle/>
          <a:p>
            <a:pPr marL="0" indent="0" algn="ctr">
              <a:buNone/>
            </a:pPr>
            <a:r>
              <a:rPr lang="en-US" sz="3600" b="1" dirty="0">
                <a:solidFill>
                  <a:srgbClr val="FF0000"/>
                </a:solidFill>
                <a:latin typeface="Janda Closer To Free"/>
                <a:ea typeface="ＭＳ Ｐゴシック" charset="0"/>
                <a:cs typeface="Janda Closer To Free"/>
              </a:rPr>
              <a:t>How can I be involved?</a:t>
            </a:r>
          </a:p>
          <a:p>
            <a:pPr marL="0" indent="0" algn="ctr">
              <a:buNone/>
            </a:pPr>
            <a:endParaRPr lang="en-US" sz="2600" b="1" dirty="0">
              <a:solidFill>
                <a:srgbClr val="FF0000"/>
              </a:solidFill>
              <a:latin typeface="Janda Closer To Free"/>
              <a:ea typeface="ＭＳ Ｐゴシック" charset="0"/>
              <a:cs typeface="Janda Closer To Free"/>
            </a:endParaRPr>
          </a:p>
          <a:p>
            <a:pPr lvl="2"/>
            <a:r>
              <a:rPr lang="en-US" sz="2600" dirty="0">
                <a:solidFill>
                  <a:schemeClr val="tx2"/>
                </a:solidFill>
                <a:latin typeface="Arial" panose="020B0604020202020204" pitchFamily="34" charset="0"/>
                <a:cs typeface="Arial" panose="020B0604020202020204" pitchFamily="34" charset="0"/>
              </a:rPr>
              <a:t>Attend all school functions and activities.</a:t>
            </a:r>
          </a:p>
          <a:p>
            <a:pPr lvl="2"/>
            <a:endParaRPr lang="en-US" sz="2600" dirty="0">
              <a:solidFill>
                <a:schemeClr val="tx2"/>
              </a:solidFill>
              <a:latin typeface="Arial" panose="020B0604020202020204" pitchFamily="34" charset="0"/>
              <a:cs typeface="Arial" panose="020B0604020202020204" pitchFamily="34" charset="0"/>
            </a:endParaRPr>
          </a:p>
          <a:p>
            <a:pPr lvl="2"/>
            <a:r>
              <a:rPr lang="en-US" sz="2600" dirty="0">
                <a:solidFill>
                  <a:schemeClr val="tx2"/>
                </a:solidFill>
                <a:latin typeface="Arial" panose="020B0604020202020204" pitchFamily="34" charset="0"/>
                <a:cs typeface="Arial" panose="020B0604020202020204" pitchFamily="34" charset="0"/>
              </a:rPr>
              <a:t>Monitoring grades and schoolwork on an online system or portal</a:t>
            </a:r>
          </a:p>
          <a:p>
            <a:pPr lvl="2"/>
            <a:r>
              <a:rPr lang="en-US" sz="2600" dirty="0">
                <a:solidFill>
                  <a:schemeClr val="tx2"/>
                </a:solidFill>
                <a:latin typeface="Arial" panose="020B0604020202020204" pitchFamily="34" charset="0"/>
                <a:cs typeface="Arial" panose="020B0604020202020204" pitchFamily="34" charset="0"/>
              </a:rPr>
              <a:t>Attend family events and meetings  </a:t>
            </a:r>
          </a:p>
          <a:p>
            <a:pPr lvl="2"/>
            <a:endParaRPr lang="en-US" sz="2600" dirty="0">
              <a:solidFill>
                <a:schemeClr val="tx2"/>
              </a:solidFill>
              <a:latin typeface="Arial" panose="020B0604020202020204" pitchFamily="34" charset="0"/>
              <a:cs typeface="Arial" panose="020B0604020202020204" pitchFamily="34" charset="0"/>
            </a:endParaRPr>
          </a:p>
          <a:p>
            <a:pPr lvl="2"/>
            <a:r>
              <a:rPr lang="en-US" sz="2600" dirty="0">
                <a:solidFill>
                  <a:schemeClr val="tx2"/>
                </a:solidFill>
                <a:latin typeface="Arial" panose="020B0604020202020204" pitchFamily="34" charset="0"/>
                <a:cs typeface="Arial" panose="020B0604020202020204" pitchFamily="34" charset="0"/>
              </a:rPr>
              <a:t>Observe or Volunteer in classrooms</a:t>
            </a:r>
          </a:p>
          <a:p>
            <a:pPr lvl="2"/>
            <a:endParaRPr lang="en-US" sz="2600" dirty="0">
              <a:solidFill>
                <a:schemeClr val="tx2"/>
              </a:solidFill>
              <a:latin typeface="Arial" panose="020B0604020202020204" pitchFamily="34" charset="0"/>
              <a:cs typeface="Arial" panose="020B0604020202020204" pitchFamily="34" charset="0"/>
            </a:endParaRPr>
          </a:p>
          <a:p>
            <a:pPr lvl="2"/>
            <a:r>
              <a:rPr lang="en-US" sz="2600" dirty="0">
                <a:solidFill>
                  <a:schemeClr val="tx2"/>
                </a:solidFill>
                <a:latin typeface="Arial" panose="020B0604020202020204" pitchFamily="34" charset="0"/>
                <a:cs typeface="Arial" panose="020B0604020202020204" pitchFamily="34" charset="0"/>
              </a:rPr>
              <a:t>Join family groups and committees (e.g., PTA/PTO, advisory councils, etc.)</a:t>
            </a:r>
          </a:p>
          <a:p>
            <a:pPr lvl="2"/>
            <a:endParaRPr lang="en-US" sz="2600" dirty="0">
              <a:solidFill>
                <a:schemeClr val="tx2"/>
              </a:solidFill>
              <a:latin typeface="Arial" panose="020B0604020202020204" pitchFamily="34" charset="0"/>
              <a:cs typeface="Arial" panose="020B0604020202020204" pitchFamily="34" charset="0"/>
            </a:endParaRPr>
          </a:p>
          <a:p>
            <a:pPr lvl="2"/>
            <a:r>
              <a:rPr lang="en-US" sz="2600" dirty="0">
                <a:solidFill>
                  <a:schemeClr val="tx2"/>
                </a:solidFill>
                <a:latin typeface="Arial" panose="020B0604020202020204" pitchFamily="34" charset="0"/>
                <a:cs typeface="Arial" panose="020B0604020202020204" pitchFamily="34" charset="0"/>
              </a:rPr>
              <a:t>Read school/classroom newsletters or websites that contain examples of learning activities families can do with students at home.]</a:t>
            </a:r>
          </a:p>
          <a:p>
            <a:pPr marL="0" indent="0">
              <a:buClrTx/>
              <a:buNone/>
            </a:pPr>
            <a:endParaRPr lang="en-US" dirty="0">
              <a:solidFill>
                <a:schemeClr val="tx2"/>
              </a:solidFill>
              <a:latin typeface="Arial" panose="020B0604020202020204" pitchFamily="34" charset="0"/>
              <a:cs typeface="Arial" panose="020B0604020202020204" pitchFamily="34" charset="0"/>
            </a:endParaRPr>
          </a:p>
          <a:p>
            <a:pPr marL="0" indent="0">
              <a:buClrTx/>
              <a:buNone/>
            </a:pPr>
            <a:endParaRPr lang="en-US" dirty="0">
              <a:solidFill>
                <a:schemeClr val="tx2"/>
              </a:solidFill>
              <a:latin typeface="Arial" panose="020B0604020202020204" pitchFamily="34" charset="0"/>
              <a:cs typeface="Arial" panose="020B0604020202020204" pitchFamily="34" charset="0"/>
            </a:endParaRPr>
          </a:p>
          <a:p>
            <a:pPr marL="0" indent="0">
              <a:buNone/>
            </a:pPr>
            <a:endParaRPr lang="en-US" dirty="0">
              <a:solidFill>
                <a:srgbClr val="FF0000"/>
              </a:solidFill>
              <a:latin typeface="Arial" panose="020B0604020202020204" pitchFamily="34" charset="0"/>
              <a:cs typeface="Arial" panose="020B0604020202020204" pitchFamily="34" charset="0"/>
            </a:endParaRPr>
          </a:p>
          <a:p>
            <a:pPr marL="0" indent="0">
              <a:buNone/>
            </a:pP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79AEB376-1459-503A-BC4E-D1F565BE2D54}"/>
              </a:ext>
            </a:extLst>
          </p:cNvPr>
          <p:cNvSpPr>
            <a:spLocks noGrp="1"/>
          </p:cNvSpPr>
          <p:nvPr>
            <p:ph type="dt" sz="half" idx="10"/>
          </p:nvPr>
        </p:nvSpPr>
        <p:spPr/>
        <p:txBody>
          <a:bodyPr/>
          <a:lstStyle/>
          <a:p>
            <a:fld id="{694936A7-9B3D-4931-A8A2-4D1B714A71D1}" type="datetimeyyyy">
              <a:rPr lang="en-US" smtClean="0"/>
              <a:t>2024</a:t>
            </a:fld>
            <a:endParaRPr lang="en-US"/>
          </a:p>
        </p:txBody>
      </p:sp>
      <p:sp>
        <p:nvSpPr>
          <p:cNvPr id="5" name="Footer Placeholder 4">
            <a:extLst>
              <a:ext uri="{FF2B5EF4-FFF2-40B4-BE49-F238E27FC236}">
                <a16:creationId xmlns:a16="http://schemas.microsoft.com/office/drawing/2014/main" id="{94F244B7-F3BC-CB73-D11C-878B418815D1}"/>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44F991FB-9C25-C387-DD0B-F67BCE49D51A}"/>
              </a:ext>
            </a:extLst>
          </p:cNvPr>
          <p:cNvSpPr>
            <a:spLocks noGrp="1"/>
          </p:cNvSpPr>
          <p:nvPr>
            <p:ph type="sldNum" sz="quarter" idx="12"/>
          </p:nvPr>
        </p:nvSpPr>
        <p:spPr/>
        <p:txBody>
          <a:bodyPr/>
          <a:lstStyle/>
          <a:p>
            <a:fld id="{B82CCC60-E8CD-4174-8B1A-7DF615B22EEF}" type="slidenum">
              <a:rPr lang="en-US" smtClean="0"/>
              <a:pPr/>
              <a:t>18</a:t>
            </a:fld>
            <a:endParaRPr lang="en-US"/>
          </a:p>
        </p:txBody>
      </p:sp>
    </p:spTree>
    <p:extLst>
      <p:ext uri="{BB962C8B-B14F-4D97-AF65-F5344CB8AC3E}">
        <p14:creationId xmlns:p14="http://schemas.microsoft.com/office/powerpoint/2010/main" val="4069036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solidFill>
                  <a:srgbClr val="FF0000"/>
                </a:solidFill>
                <a:latin typeface="Janda Closer To Free"/>
                <a:cs typeface="Janda Closer To Free"/>
              </a:rPr>
              <a:t>Reporting Student Progress</a:t>
            </a:r>
          </a:p>
        </p:txBody>
      </p:sp>
      <p:sp>
        <p:nvSpPr>
          <p:cNvPr id="5" name="Content Placeholder 4"/>
          <p:cNvSpPr>
            <a:spLocks noGrp="1"/>
          </p:cNvSpPr>
          <p:nvPr>
            <p:ph idx="1"/>
          </p:nvPr>
        </p:nvSpPr>
        <p:spPr>
          <a:xfrm>
            <a:off x="1823310" y="1443834"/>
            <a:ext cx="6871724" cy="4428445"/>
          </a:xfrm>
        </p:spPr>
        <p:txBody>
          <a:bodyPr>
            <a:noAutofit/>
          </a:bodyPr>
          <a:lstStyle/>
          <a:p>
            <a:r>
              <a:rPr lang="en-US" sz="3200" dirty="0">
                <a:solidFill>
                  <a:schemeClr val="tx2">
                    <a:lumMod val="75000"/>
                  </a:schemeClr>
                </a:solidFill>
                <a:latin typeface="Janda Closer To Free"/>
                <a:ea typeface="ＭＳ Ｐゴシック" charset="0"/>
                <a:cs typeface="Janda Closer To Free"/>
              </a:rPr>
              <a:t>Weekly Communication Folder</a:t>
            </a:r>
          </a:p>
          <a:p>
            <a:r>
              <a:rPr lang="en-US" sz="3200" dirty="0">
                <a:solidFill>
                  <a:schemeClr val="tx2">
                    <a:lumMod val="75000"/>
                  </a:schemeClr>
                </a:solidFill>
                <a:latin typeface="Janda Closer To Free"/>
                <a:ea typeface="ＭＳ Ｐゴシック" charset="0"/>
                <a:cs typeface="Janda Closer To Free"/>
              </a:rPr>
              <a:t>Progress Reports</a:t>
            </a:r>
          </a:p>
          <a:p>
            <a:r>
              <a:rPr lang="en-US" sz="3200" dirty="0">
                <a:solidFill>
                  <a:schemeClr val="tx2">
                    <a:lumMod val="75000"/>
                  </a:schemeClr>
                </a:solidFill>
                <a:latin typeface="Janda Closer To Free"/>
                <a:ea typeface="ＭＳ Ｐゴシック" charset="0"/>
                <a:cs typeface="Janda Closer To Free"/>
              </a:rPr>
              <a:t>Report Cards</a:t>
            </a:r>
          </a:p>
          <a:p>
            <a:r>
              <a:rPr lang="en-US" sz="3200" dirty="0">
                <a:solidFill>
                  <a:schemeClr val="tx2">
                    <a:lumMod val="75000"/>
                  </a:schemeClr>
                </a:solidFill>
                <a:latin typeface="Janda Closer To Free"/>
                <a:ea typeface="ＭＳ Ｐゴシック" charset="0"/>
                <a:cs typeface="Janda Closer To Free"/>
              </a:rPr>
              <a:t>Notes Home</a:t>
            </a:r>
          </a:p>
          <a:p>
            <a:r>
              <a:rPr lang="en-US" sz="3200" dirty="0">
                <a:solidFill>
                  <a:schemeClr val="tx2">
                    <a:lumMod val="75000"/>
                  </a:schemeClr>
                </a:solidFill>
                <a:latin typeface="Janda Closer To Free"/>
                <a:ea typeface="ＭＳ Ｐゴシック" charset="0"/>
                <a:cs typeface="Janda Closer To Free"/>
              </a:rPr>
              <a:t>Emails</a:t>
            </a:r>
          </a:p>
          <a:p>
            <a:r>
              <a:rPr lang="en-US" sz="3200" dirty="0">
                <a:solidFill>
                  <a:schemeClr val="tx2">
                    <a:lumMod val="75000"/>
                  </a:schemeClr>
                </a:solidFill>
                <a:latin typeface="Janda Closer To Free"/>
                <a:ea typeface="ＭＳ Ｐゴシック" charset="0"/>
                <a:cs typeface="Janda Closer To Free"/>
              </a:rPr>
              <a:t>Text/Phone Calls </a:t>
            </a:r>
          </a:p>
          <a:p>
            <a:r>
              <a:rPr lang="en-US" sz="3200" dirty="0">
                <a:solidFill>
                  <a:schemeClr val="tx2">
                    <a:lumMod val="75000"/>
                  </a:schemeClr>
                </a:solidFill>
                <a:latin typeface="Janda Closer To Free"/>
                <a:ea typeface="ＭＳ Ｐゴシック" charset="0"/>
                <a:cs typeface="Janda Closer To Free"/>
              </a:rPr>
              <a:t>Class Dojo</a:t>
            </a:r>
          </a:p>
        </p:txBody>
      </p:sp>
      <p:sp>
        <p:nvSpPr>
          <p:cNvPr id="3" name="Date Placeholder 2">
            <a:extLst>
              <a:ext uri="{FF2B5EF4-FFF2-40B4-BE49-F238E27FC236}">
                <a16:creationId xmlns:a16="http://schemas.microsoft.com/office/drawing/2014/main" id="{373C4341-F662-4F2F-6B40-EE604CDE19FF}"/>
              </a:ext>
            </a:extLst>
          </p:cNvPr>
          <p:cNvSpPr>
            <a:spLocks noGrp="1"/>
          </p:cNvSpPr>
          <p:nvPr>
            <p:ph type="dt" sz="half" idx="10"/>
          </p:nvPr>
        </p:nvSpPr>
        <p:spPr/>
        <p:txBody>
          <a:bodyPr/>
          <a:lstStyle/>
          <a:p>
            <a:fld id="{978BAC1C-2F37-4F09-BEC5-562BF0569F5C}" type="datetimeyyyy">
              <a:rPr lang="en-US" smtClean="0"/>
              <a:t>2024</a:t>
            </a:fld>
            <a:endParaRPr lang="en-US"/>
          </a:p>
        </p:txBody>
      </p:sp>
      <p:sp>
        <p:nvSpPr>
          <p:cNvPr id="6" name="Footer Placeholder 5">
            <a:extLst>
              <a:ext uri="{FF2B5EF4-FFF2-40B4-BE49-F238E27FC236}">
                <a16:creationId xmlns:a16="http://schemas.microsoft.com/office/drawing/2014/main" id="{6C7059E9-122C-726E-FCFA-DA3F8741C49B}"/>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9BE16184-25EC-667E-851F-F16A24779908}"/>
              </a:ext>
            </a:extLst>
          </p:cNvPr>
          <p:cNvSpPr>
            <a:spLocks noGrp="1"/>
          </p:cNvSpPr>
          <p:nvPr>
            <p:ph type="sldNum" sz="quarter" idx="12"/>
          </p:nvPr>
        </p:nvSpPr>
        <p:spPr/>
        <p:txBody>
          <a:bodyPr/>
          <a:lstStyle/>
          <a:p>
            <a:fld id="{B82CCC60-E8CD-4174-8B1A-7DF615B22EEF}" type="slidenum">
              <a:rPr lang="en-US" smtClean="0"/>
              <a:pPr/>
              <a:t>19</a:t>
            </a:fld>
            <a:endParaRPr lang="en-US"/>
          </a:p>
        </p:txBody>
      </p:sp>
    </p:spTree>
    <p:extLst>
      <p:ext uri="{BB962C8B-B14F-4D97-AF65-F5344CB8AC3E}">
        <p14:creationId xmlns:p14="http://schemas.microsoft.com/office/powerpoint/2010/main" val="3216149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a:bodyPr>
          <a:lstStyle/>
          <a:p>
            <a:pPr marL="0" indent="0">
              <a:buNone/>
            </a:pPr>
            <a:r>
              <a:rPr lang="en-US" sz="3600" dirty="0">
                <a:latin typeface="Janda Closer To Free"/>
                <a:cs typeface="Janda Closer To Free"/>
              </a:rPr>
              <a:t>Bruce Elementary School</a:t>
            </a:r>
          </a:p>
          <a:p>
            <a:pPr marL="0" indent="0">
              <a:buNone/>
            </a:pPr>
            <a:r>
              <a:rPr lang="en-US" sz="3600" dirty="0">
                <a:latin typeface="Janda Closer To Free"/>
                <a:cs typeface="Janda Closer To Free"/>
              </a:rPr>
              <a:t>Annual Title I Parent Meeting</a:t>
            </a:r>
          </a:p>
          <a:p>
            <a:pPr marL="0" indent="0">
              <a:buNone/>
            </a:pPr>
            <a:endParaRPr lang="en-US" sz="3600" dirty="0">
              <a:latin typeface="Janda Closer To Free"/>
              <a:cs typeface="Janda Closer To Free"/>
            </a:endParaRPr>
          </a:p>
          <a:p>
            <a:pPr marL="0" indent="0">
              <a:buNone/>
            </a:pPr>
            <a:r>
              <a:rPr lang="en-US" sz="2400" dirty="0">
                <a:latin typeface="Janda Closer To Free"/>
                <a:cs typeface="Janda Closer To Free"/>
              </a:rPr>
              <a:t>Mrs. Foster, Principal</a:t>
            </a:r>
          </a:p>
          <a:p>
            <a:pPr marL="0" indent="0">
              <a:buNone/>
            </a:pPr>
            <a:r>
              <a:rPr lang="en-US" sz="2400" dirty="0">
                <a:latin typeface="Janda Closer To Free"/>
                <a:cs typeface="Janda Closer To Free"/>
              </a:rPr>
              <a:t>Mrs. Helton, Assistant Principal</a:t>
            </a:r>
          </a:p>
          <a:p>
            <a:pPr marL="0" indent="0">
              <a:buNone/>
            </a:pPr>
            <a:r>
              <a:rPr lang="en-US" sz="2400" dirty="0">
                <a:latin typeface="Janda Closer To Free"/>
                <a:cs typeface="Janda Closer To Free"/>
              </a:rPr>
              <a:t>Ms. Sutton, Professional Learning Coach</a:t>
            </a:r>
          </a:p>
          <a:p>
            <a:pPr marL="0" indent="0">
              <a:buNone/>
            </a:pPr>
            <a:r>
              <a:rPr lang="en-US" sz="2400" dirty="0">
                <a:latin typeface="Janda Closer To Free"/>
                <a:cs typeface="Janda Closer To Free"/>
              </a:rPr>
              <a:t>Ms. </a:t>
            </a:r>
            <a:r>
              <a:rPr lang="en-US" sz="2400" dirty="0" err="1">
                <a:latin typeface="Janda Closer To Free"/>
                <a:cs typeface="Janda Closer To Free"/>
              </a:rPr>
              <a:t>Salls</a:t>
            </a:r>
            <a:r>
              <a:rPr lang="en-US" sz="2400" dirty="0">
                <a:latin typeface="Janda Closer To Free"/>
                <a:cs typeface="Janda Closer To Free"/>
              </a:rPr>
              <a:t>, Instructional Facilitator</a:t>
            </a:r>
          </a:p>
          <a:p>
            <a:pPr marL="0" indent="0">
              <a:buNone/>
            </a:pPr>
            <a:r>
              <a:rPr lang="en-US" sz="2400" dirty="0">
                <a:latin typeface="Janda Closer To Free"/>
                <a:cs typeface="Janda Closer To Free"/>
              </a:rPr>
              <a:t>Dr. Mitchell, Professional School Counselor </a:t>
            </a:r>
          </a:p>
        </p:txBody>
      </p:sp>
      <p:sp>
        <p:nvSpPr>
          <p:cNvPr id="4" name="Date Placeholder 3">
            <a:extLst>
              <a:ext uri="{FF2B5EF4-FFF2-40B4-BE49-F238E27FC236}">
                <a16:creationId xmlns:a16="http://schemas.microsoft.com/office/drawing/2014/main" id="{AC61CD2C-589D-91DA-1C51-87FF510DBA9A}"/>
              </a:ext>
            </a:extLst>
          </p:cNvPr>
          <p:cNvSpPr>
            <a:spLocks noGrp="1"/>
          </p:cNvSpPr>
          <p:nvPr>
            <p:ph type="dt" sz="half" idx="10"/>
          </p:nvPr>
        </p:nvSpPr>
        <p:spPr/>
        <p:txBody>
          <a:bodyPr/>
          <a:lstStyle/>
          <a:p>
            <a:r>
              <a:rPr lang="en-US"/>
              <a:t>SY </a:t>
            </a:r>
            <a:fld id="{CBA4FD90-4A3C-469B-A7BF-22810C8A4AE3}" type="datetimeyyyy">
              <a:rPr lang="en-US" smtClean="0"/>
              <a:t>2024</a:t>
            </a:fld>
            <a:r>
              <a:rPr lang="en-US"/>
              <a:t>-2024</a:t>
            </a:r>
            <a:endParaRPr lang="en-US" dirty="0"/>
          </a:p>
        </p:txBody>
      </p:sp>
      <p:sp>
        <p:nvSpPr>
          <p:cNvPr id="5" name="Footer Placeholder 4">
            <a:extLst>
              <a:ext uri="{FF2B5EF4-FFF2-40B4-BE49-F238E27FC236}">
                <a16:creationId xmlns:a16="http://schemas.microsoft.com/office/drawing/2014/main" id="{378E15F6-930E-D515-E302-BA8886EBBD29}"/>
              </a:ext>
            </a:extLst>
          </p:cNvPr>
          <p:cNvSpPr>
            <a:spLocks noGrp="1"/>
          </p:cNvSpPr>
          <p:nvPr>
            <p:ph type="ftr" sz="quarter" idx="11"/>
          </p:nvPr>
        </p:nvSpPr>
        <p:spPr/>
        <p:txBody>
          <a:bodyPr/>
          <a:lstStyle/>
          <a:p>
            <a:r>
              <a:rPr lang="en-US"/>
              <a:t>Bruce Elementary</a:t>
            </a:r>
          </a:p>
        </p:txBody>
      </p:sp>
      <p:sp>
        <p:nvSpPr>
          <p:cNvPr id="6" name="Slide Number Placeholder 5">
            <a:extLst>
              <a:ext uri="{FF2B5EF4-FFF2-40B4-BE49-F238E27FC236}">
                <a16:creationId xmlns:a16="http://schemas.microsoft.com/office/drawing/2014/main" id="{F835432F-52F2-78BA-1AC8-59957B6B408E}"/>
              </a:ext>
            </a:extLst>
          </p:cNvPr>
          <p:cNvSpPr>
            <a:spLocks noGrp="1"/>
          </p:cNvSpPr>
          <p:nvPr>
            <p:ph type="sldNum" sz="quarter" idx="12"/>
          </p:nvPr>
        </p:nvSpPr>
        <p:spPr/>
        <p:txBody>
          <a:bodyPr/>
          <a:lstStyle/>
          <a:p>
            <a:fld id="{B82CCC60-E8CD-4174-8B1A-7DF615B22EEF}" type="slidenum">
              <a:rPr lang="en-US" smtClean="0"/>
              <a:pPr/>
              <a:t>2</a:t>
            </a:fld>
            <a:endParaRPr lang="en-US"/>
          </a:p>
        </p:txBody>
      </p:sp>
    </p:spTree>
    <p:extLst>
      <p:ext uri="{BB962C8B-B14F-4D97-AF65-F5344CB8AC3E}">
        <p14:creationId xmlns:p14="http://schemas.microsoft.com/office/powerpoint/2010/main" val="331306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5317" y="2512770"/>
            <a:ext cx="8093366" cy="3447098"/>
          </a:xfrm>
          <a:prstGeom prst="rect">
            <a:avLst/>
          </a:prstGeom>
        </p:spPr>
        <p:txBody>
          <a:bodyPr wrap="square">
            <a:spAutoFit/>
          </a:bodyPr>
          <a:lstStyle/>
          <a:p>
            <a:pPr algn="ctr">
              <a:buFontTx/>
              <a:buNone/>
            </a:pPr>
            <a:r>
              <a:rPr lang="en-US" sz="3300" dirty="0">
                <a:solidFill>
                  <a:srgbClr val="FF0000"/>
                </a:solidFill>
                <a:latin typeface="Janda Closer To Free"/>
                <a:cs typeface="Janda Closer To Free"/>
              </a:rPr>
              <a:t>Parent Teacher Conferences</a:t>
            </a:r>
          </a:p>
          <a:p>
            <a:pPr algn="ctr">
              <a:buFontTx/>
              <a:buNone/>
            </a:pPr>
            <a:endParaRPr lang="en-US" sz="3300" dirty="0">
              <a:solidFill>
                <a:srgbClr val="FF0000"/>
              </a:solidFill>
              <a:latin typeface="Janda Closer To Free"/>
              <a:ea typeface="ＭＳ Ｐゴシック" charset="0"/>
              <a:cs typeface="Janda Closer To Free"/>
            </a:endParaRPr>
          </a:p>
          <a:p>
            <a:pPr algn="ctr">
              <a:buFontTx/>
              <a:buNone/>
            </a:pPr>
            <a:r>
              <a:rPr lang="en-US" sz="3300" dirty="0">
                <a:latin typeface="Janda Closer To Free"/>
                <a:ea typeface="ＭＳ Ｐゴシック" charset="0"/>
                <a:cs typeface="Janda Closer To Free"/>
              </a:rPr>
              <a:t>  September 05, 2024 (4:00p.m.-7:00p.m.)</a:t>
            </a:r>
          </a:p>
          <a:p>
            <a:pPr algn="ctr">
              <a:buFontTx/>
              <a:buNone/>
            </a:pPr>
            <a:r>
              <a:rPr lang="en-US" sz="3300" dirty="0">
                <a:latin typeface="Janda Closer To Free"/>
                <a:ea typeface="ＭＳ Ｐゴシック" charset="0"/>
                <a:cs typeface="Janda Closer To Free"/>
              </a:rPr>
              <a:t>February 13, 2025 (4:00p.m.-7:00p.m.)</a:t>
            </a:r>
          </a:p>
          <a:p>
            <a:pPr algn="ctr">
              <a:buFontTx/>
              <a:buNone/>
            </a:pPr>
            <a:endParaRPr lang="en-US" sz="3300" dirty="0">
              <a:latin typeface="Janda Closer To Free"/>
              <a:ea typeface="ＭＳ Ｐゴシック" charset="0"/>
              <a:cs typeface="Janda Closer To Free"/>
            </a:endParaRPr>
          </a:p>
          <a:p>
            <a:pPr algn="ctr"/>
            <a:r>
              <a:rPr lang="en-US" sz="3300" dirty="0">
                <a:latin typeface="Janda Closer To Free"/>
                <a:ea typeface="ＭＳ Ｐゴシック" charset="0"/>
                <a:cs typeface="Janda Closer To Free"/>
              </a:rPr>
              <a:t>As requested by parent or teacher</a:t>
            </a:r>
          </a:p>
          <a:p>
            <a:endParaRPr lang="en-US" sz="2000" dirty="0">
              <a:latin typeface="Comic Sans MS" charset="0"/>
              <a:ea typeface="ＭＳ Ｐゴシック" charset="0"/>
              <a:cs typeface="ＭＳ Ｐゴシック" charset="0"/>
            </a:endParaRPr>
          </a:p>
        </p:txBody>
      </p:sp>
      <p:sp>
        <p:nvSpPr>
          <p:cNvPr id="4" name="Date Placeholder 3">
            <a:extLst>
              <a:ext uri="{FF2B5EF4-FFF2-40B4-BE49-F238E27FC236}">
                <a16:creationId xmlns:a16="http://schemas.microsoft.com/office/drawing/2014/main" id="{41CA8565-3A7E-666B-6BAB-FD36D143F889}"/>
              </a:ext>
            </a:extLst>
          </p:cNvPr>
          <p:cNvSpPr>
            <a:spLocks noGrp="1"/>
          </p:cNvSpPr>
          <p:nvPr>
            <p:ph type="dt" sz="half" idx="10"/>
          </p:nvPr>
        </p:nvSpPr>
        <p:spPr/>
        <p:txBody>
          <a:bodyPr/>
          <a:lstStyle/>
          <a:p>
            <a:fld id="{BD124057-5B33-40B1-B0C4-CED66553DCF3}" type="datetimeyyyy">
              <a:rPr lang="en-US" smtClean="0"/>
              <a:t>2024</a:t>
            </a:fld>
            <a:endParaRPr lang="en-US"/>
          </a:p>
        </p:txBody>
      </p:sp>
      <p:sp>
        <p:nvSpPr>
          <p:cNvPr id="5" name="Footer Placeholder 4">
            <a:extLst>
              <a:ext uri="{FF2B5EF4-FFF2-40B4-BE49-F238E27FC236}">
                <a16:creationId xmlns:a16="http://schemas.microsoft.com/office/drawing/2014/main" id="{C9B77AF8-FA2C-F421-946B-F277CA315285}"/>
              </a:ext>
            </a:extLst>
          </p:cNvPr>
          <p:cNvSpPr>
            <a:spLocks noGrp="1"/>
          </p:cNvSpPr>
          <p:nvPr>
            <p:ph type="ftr" sz="quarter" idx="11"/>
          </p:nvPr>
        </p:nvSpPr>
        <p:spPr/>
        <p:txBody>
          <a:bodyPr/>
          <a:lstStyle/>
          <a:p>
            <a:r>
              <a:rPr lang="en-US"/>
              <a:t>Bruce Elementary</a:t>
            </a:r>
          </a:p>
        </p:txBody>
      </p:sp>
      <p:sp>
        <p:nvSpPr>
          <p:cNvPr id="6" name="Slide Number Placeholder 5">
            <a:extLst>
              <a:ext uri="{FF2B5EF4-FFF2-40B4-BE49-F238E27FC236}">
                <a16:creationId xmlns:a16="http://schemas.microsoft.com/office/drawing/2014/main" id="{B3F1D2AB-9744-512F-F038-86A36EF1CE74}"/>
              </a:ext>
            </a:extLst>
          </p:cNvPr>
          <p:cNvSpPr>
            <a:spLocks noGrp="1"/>
          </p:cNvSpPr>
          <p:nvPr>
            <p:ph type="sldNum" sz="quarter" idx="12"/>
          </p:nvPr>
        </p:nvSpPr>
        <p:spPr/>
        <p:txBody>
          <a:bodyPr/>
          <a:lstStyle/>
          <a:p>
            <a:fld id="{B82CCC60-E8CD-4174-8B1A-7DF615B22EEF}" type="slidenum">
              <a:rPr lang="en-US" smtClean="0"/>
              <a:pPr/>
              <a:t>20</a:t>
            </a:fld>
            <a:endParaRPr lang="en-US"/>
          </a:p>
        </p:txBody>
      </p:sp>
    </p:spTree>
    <p:extLst>
      <p:ext uri="{BB962C8B-B14F-4D97-AF65-F5344CB8AC3E}">
        <p14:creationId xmlns:p14="http://schemas.microsoft.com/office/powerpoint/2010/main" val="3418384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258" y="1901950"/>
            <a:ext cx="8551481" cy="4370427"/>
          </a:xfrm>
          <a:prstGeom prst="rect">
            <a:avLst/>
          </a:prstGeom>
        </p:spPr>
        <p:txBody>
          <a:bodyPr wrap="square">
            <a:spAutoFit/>
          </a:bodyPr>
          <a:lstStyle/>
          <a:p>
            <a:pPr algn="ctr">
              <a:buFontTx/>
              <a:buNone/>
            </a:pPr>
            <a:r>
              <a:rPr lang="en-US" sz="3300" dirty="0">
                <a:solidFill>
                  <a:srgbClr val="FF0000"/>
                </a:solidFill>
                <a:latin typeface="Janda Closer To Free"/>
                <a:cs typeface="Janda Closer To Free"/>
              </a:rPr>
              <a:t>Who can I contact for Help?</a:t>
            </a:r>
          </a:p>
          <a:p>
            <a:pPr algn="ctr">
              <a:buFontTx/>
              <a:buNone/>
            </a:pPr>
            <a:endParaRPr lang="en-US" sz="3300" dirty="0">
              <a:solidFill>
                <a:srgbClr val="FF0000"/>
              </a:solidFill>
              <a:latin typeface="Janda Closer To Free"/>
              <a:ea typeface="ＭＳ Ｐゴシック" charset="0"/>
              <a:cs typeface="Janda Closer To Free"/>
            </a:endParaRPr>
          </a:p>
          <a:p>
            <a:pPr marL="342900" indent="-342900">
              <a:buClrTx/>
              <a:buFont typeface="Wingdings" pitchFamily="2" charset="2"/>
              <a:buChar char="ü"/>
            </a:pPr>
            <a:r>
              <a:rPr lang="en-US" sz="2400" dirty="0">
                <a:solidFill>
                  <a:schemeClr val="tx2">
                    <a:lumMod val="75000"/>
                  </a:schemeClr>
                </a:solidFill>
              </a:rPr>
              <a:t>For general questions, call the front office at: </a:t>
            </a:r>
            <a:r>
              <a:rPr lang="en-US" sz="2400" dirty="0">
                <a:solidFill>
                  <a:srgbClr val="FF0000"/>
                </a:solidFill>
              </a:rPr>
              <a:t>901-416-4495</a:t>
            </a:r>
          </a:p>
          <a:p>
            <a:pPr marL="342900" indent="-342900">
              <a:buClrTx/>
              <a:buFont typeface="Wingdings" pitchFamily="2" charset="2"/>
              <a:buChar char="ü"/>
            </a:pPr>
            <a:endParaRPr lang="en-US" sz="2400" dirty="0">
              <a:solidFill>
                <a:srgbClr val="FF0000"/>
              </a:solidFill>
            </a:endParaRPr>
          </a:p>
          <a:p>
            <a:pPr marL="342900" indent="-342900">
              <a:buClrTx/>
              <a:buFont typeface="Wingdings" pitchFamily="2" charset="2"/>
              <a:buChar char="ü"/>
            </a:pPr>
            <a:r>
              <a:rPr lang="en-US" sz="2400" dirty="0">
                <a:solidFill>
                  <a:schemeClr val="tx2">
                    <a:lumMod val="75000"/>
                  </a:schemeClr>
                </a:solidFill>
              </a:rPr>
              <a:t>To reach the principal,</a:t>
            </a:r>
            <a:r>
              <a:rPr lang="en-US" sz="2400" dirty="0">
                <a:solidFill>
                  <a:schemeClr val="tx1"/>
                </a:solidFill>
              </a:rPr>
              <a:t> </a:t>
            </a:r>
            <a:r>
              <a:rPr lang="en-US" sz="2400" dirty="0">
                <a:solidFill>
                  <a:srgbClr val="FF0000"/>
                </a:solidFill>
              </a:rPr>
              <a:t>Principal Foster </a:t>
            </a:r>
            <a:r>
              <a:rPr lang="en-US" sz="2400" dirty="0">
                <a:solidFill>
                  <a:schemeClr val="tx1"/>
                </a:solidFill>
              </a:rPr>
              <a:t>call: </a:t>
            </a:r>
            <a:r>
              <a:rPr lang="en-US" sz="2400" dirty="0">
                <a:solidFill>
                  <a:srgbClr val="FF0000"/>
                </a:solidFill>
              </a:rPr>
              <a:t> 901-416-4495</a:t>
            </a:r>
          </a:p>
          <a:p>
            <a:pPr marL="342900" indent="-342900">
              <a:buClrTx/>
              <a:buFont typeface="Wingdings" pitchFamily="2" charset="2"/>
              <a:buChar char="ü"/>
            </a:pPr>
            <a:endParaRPr lang="en-US" sz="2400" dirty="0">
              <a:solidFill>
                <a:srgbClr val="FF0000"/>
              </a:solidFill>
            </a:endParaRPr>
          </a:p>
          <a:p>
            <a:pPr marL="342900" indent="-342900">
              <a:buClrTx/>
              <a:buFont typeface="Wingdings" pitchFamily="2" charset="2"/>
              <a:buChar char="ü"/>
            </a:pPr>
            <a:r>
              <a:rPr lang="en-US" sz="2400" dirty="0">
                <a:solidFill>
                  <a:schemeClr val="tx2">
                    <a:lumMod val="75000"/>
                  </a:schemeClr>
                </a:solidFill>
              </a:rPr>
              <a:t>To reach the school counselor, </a:t>
            </a:r>
            <a:r>
              <a:rPr lang="en-US" sz="2400" dirty="0">
                <a:solidFill>
                  <a:srgbClr val="FF0000"/>
                </a:solidFill>
              </a:rPr>
              <a:t>Dr. Mitchell </a:t>
            </a:r>
            <a:r>
              <a:rPr lang="en-US" sz="2400" dirty="0">
                <a:solidFill>
                  <a:schemeClr val="tx1"/>
                </a:solidFill>
              </a:rPr>
              <a:t>call: </a:t>
            </a:r>
            <a:r>
              <a:rPr lang="en-US" sz="2400" dirty="0">
                <a:solidFill>
                  <a:srgbClr val="FF0000"/>
                </a:solidFill>
              </a:rPr>
              <a:t> 901-416-4495.</a:t>
            </a:r>
          </a:p>
          <a:p>
            <a:pPr marL="342900" indent="-342900">
              <a:buClrTx/>
              <a:buFont typeface="Wingdings" pitchFamily="2" charset="2"/>
              <a:buChar char="ü"/>
            </a:pPr>
            <a:endParaRPr lang="en-US" sz="2400" dirty="0">
              <a:solidFill>
                <a:srgbClr val="FF0000"/>
              </a:solidFill>
            </a:endParaRPr>
          </a:p>
          <a:p>
            <a:pPr marL="342900" indent="-342900">
              <a:buClrTx/>
              <a:buFont typeface="Wingdings" pitchFamily="2" charset="2"/>
              <a:buChar char="ü"/>
            </a:pPr>
            <a:r>
              <a:rPr lang="en-US" sz="2400" dirty="0">
                <a:solidFill>
                  <a:schemeClr val="tx2">
                    <a:lumMod val="75000"/>
                  </a:schemeClr>
                </a:solidFill>
              </a:rPr>
              <a:t>To reach your child’s teacher, call the front office or view our staff directory at:</a:t>
            </a:r>
            <a:r>
              <a:rPr lang="en-US" sz="2400" dirty="0">
                <a:solidFill>
                  <a:schemeClr val="tx1"/>
                </a:solidFill>
              </a:rPr>
              <a:t> </a:t>
            </a:r>
            <a:r>
              <a:rPr lang="en-US" sz="2400" dirty="0">
                <a:solidFill>
                  <a:srgbClr val="FF0000"/>
                </a:solidFill>
              </a:rPr>
              <a:t>Bruce’s school website</a:t>
            </a:r>
            <a:endParaRPr lang="en-US" sz="2400" dirty="0">
              <a:latin typeface="Janda Closer To Free"/>
              <a:ea typeface="ＭＳ Ｐゴシック" charset="0"/>
              <a:cs typeface="Janda Closer To Free"/>
            </a:endParaRPr>
          </a:p>
          <a:p>
            <a:endParaRPr lang="en-US" sz="2000" dirty="0">
              <a:latin typeface="Comic Sans MS" charset="0"/>
              <a:ea typeface="ＭＳ Ｐゴシック" charset="0"/>
              <a:cs typeface="ＭＳ Ｐゴシック" charset="0"/>
            </a:endParaRPr>
          </a:p>
        </p:txBody>
      </p:sp>
      <p:sp>
        <p:nvSpPr>
          <p:cNvPr id="4" name="Date Placeholder 3">
            <a:extLst>
              <a:ext uri="{FF2B5EF4-FFF2-40B4-BE49-F238E27FC236}">
                <a16:creationId xmlns:a16="http://schemas.microsoft.com/office/drawing/2014/main" id="{5FE82138-2128-5BF6-0017-8E2F4063CA98}"/>
              </a:ext>
            </a:extLst>
          </p:cNvPr>
          <p:cNvSpPr>
            <a:spLocks noGrp="1"/>
          </p:cNvSpPr>
          <p:nvPr>
            <p:ph type="dt" sz="half" idx="10"/>
          </p:nvPr>
        </p:nvSpPr>
        <p:spPr/>
        <p:txBody>
          <a:bodyPr/>
          <a:lstStyle/>
          <a:p>
            <a:fld id="{AF84D278-DD09-42F1-B3F5-96007DE14D99}" type="datetimeyyyy">
              <a:rPr lang="en-US" smtClean="0"/>
              <a:t>2024</a:t>
            </a:fld>
            <a:endParaRPr lang="en-US"/>
          </a:p>
        </p:txBody>
      </p:sp>
      <p:sp>
        <p:nvSpPr>
          <p:cNvPr id="5" name="Footer Placeholder 4">
            <a:extLst>
              <a:ext uri="{FF2B5EF4-FFF2-40B4-BE49-F238E27FC236}">
                <a16:creationId xmlns:a16="http://schemas.microsoft.com/office/drawing/2014/main" id="{724977AF-281D-BFD2-9450-BE462B6581FE}"/>
              </a:ext>
            </a:extLst>
          </p:cNvPr>
          <p:cNvSpPr>
            <a:spLocks noGrp="1"/>
          </p:cNvSpPr>
          <p:nvPr>
            <p:ph type="ftr" sz="quarter" idx="11"/>
          </p:nvPr>
        </p:nvSpPr>
        <p:spPr/>
        <p:txBody>
          <a:bodyPr/>
          <a:lstStyle/>
          <a:p>
            <a:r>
              <a:rPr lang="en-US"/>
              <a:t>Bruce Elementary</a:t>
            </a:r>
          </a:p>
        </p:txBody>
      </p:sp>
      <p:sp>
        <p:nvSpPr>
          <p:cNvPr id="6" name="Slide Number Placeholder 5">
            <a:extLst>
              <a:ext uri="{FF2B5EF4-FFF2-40B4-BE49-F238E27FC236}">
                <a16:creationId xmlns:a16="http://schemas.microsoft.com/office/drawing/2014/main" id="{D89BEDC5-8B44-7AB2-D746-5A6CDBD15376}"/>
              </a:ext>
            </a:extLst>
          </p:cNvPr>
          <p:cNvSpPr>
            <a:spLocks noGrp="1"/>
          </p:cNvSpPr>
          <p:nvPr>
            <p:ph type="sldNum" sz="quarter" idx="12"/>
          </p:nvPr>
        </p:nvSpPr>
        <p:spPr/>
        <p:txBody>
          <a:bodyPr/>
          <a:lstStyle/>
          <a:p>
            <a:fld id="{B82CCC60-E8CD-4174-8B1A-7DF615B22EEF}" type="slidenum">
              <a:rPr lang="en-US" smtClean="0"/>
              <a:pPr/>
              <a:t>21</a:t>
            </a:fld>
            <a:endParaRPr lang="en-US"/>
          </a:p>
        </p:txBody>
      </p:sp>
    </p:spTree>
    <p:extLst>
      <p:ext uri="{BB962C8B-B14F-4D97-AF65-F5344CB8AC3E}">
        <p14:creationId xmlns:p14="http://schemas.microsoft.com/office/powerpoint/2010/main" val="2731645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lnSpc>
                <a:spcPct val="80000"/>
              </a:lnSpc>
              <a:buNone/>
            </a:pPr>
            <a:endParaRPr lang="en-US" sz="3200" dirty="0">
              <a:latin typeface="Janda Closer To Free"/>
              <a:ea typeface="ＭＳ Ｐゴシック" charset="0"/>
              <a:cs typeface="Janda Closer To Free"/>
            </a:endParaRPr>
          </a:p>
          <a:p>
            <a:pPr algn="ctr">
              <a:lnSpc>
                <a:spcPct val="80000"/>
              </a:lnSpc>
              <a:buNone/>
            </a:pPr>
            <a:r>
              <a:rPr lang="en-US" sz="3600" dirty="0">
                <a:solidFill>
                  <a:srgbClr val="FF0000"/>
                </a:solidFill>
                <a:latin typeface="Janda Closer To Free"/>
                <a:ea typeface="ＭＳ Ｐゴシック" charset="0"/>
                <a:cs typeface="Janda Closer To Free"/>
              </a:rPr>
              <a:t>Title I Parent Center (BOE) </a:t>
            </a:r>
          </a:p>
          <a:p>
            <a:pPr algn="ctr">
              <a:lnSpc>
                <a:spcPct val="80000"/>
              </a:lnSpc>
              <a:buNone/>
            </a:pPr>
            <a:r>
              <a:rPr lang="en-US" sz="2000" dirty="0">
                <a:latin typeface="Janda Closer To Free"/>
                <a:ea typeface="ＭＳ Ｐゴシック" charset="0"/>
                <a:cs typeface="Janda Closer To Free"/>
              </a:rPr>
              <a:t>(901) 416-4250</a:t>
            </a:r>
          </a:p>
          <a:p>
            <a:pPr algn="ctr">
              <a:lnSpc>
                <a:spcPct val="80000"/>
              </a:lnSpc>
              <a:buNone/>
            </a:pPr>
            <a:endParaRPr lang="en-US" sz="2000" dirty="0">
              <a:latin typeface="Janda Closer To Free"/>
              <a:ea typeface="ＭＳ Ｐゴシック" charset="0"/>
              <a:cs typeface="Janda Closer To Free"/>
            </a:endParaRPr>
          </a:p>
          <a:p>
            <a:pPr>
              <a:lnSpc>
                <a:spcPct val="80000"/>
              </a:lnSpc>
            </a:pPr>
            <a:r>
              <a:rPr lang="en-US" dirty="0">
                <a:solidFill>
                  <a:schemeClr val="tx2">
                    <a:lumMod val="75000"/>
                  </a:schemeClr>
                </a:solidFill>
                <a:latin typeface="Janda Closer To Free"/>
                <a:ea typeface="ＭＳ Ｐゴシック" charset="0"/>
                <a:cs typeface="Janda Closer To Free"/>
              </a:rPr>
              <a:t>Adult Basic Education</a:t>
            </a:r>
          </a:p>
          <a:p>
            <a:pPr>
              <a:lnSpc>
                <a:spcPct val="80000"/>
              </a:lnSpc>
            </a:pPr>
            <a:r>
              <a:rPr lang="en-US" dirty="0">
                <a:solidFill>
                  <a:schemeClr val="tx2">
                    <a:lumMod val="75000"/>
                  </a:schemeClr>
                </a:solidFill>
                <a:latin typeface="Janda Closer To Free"/>
                <a:ea typeface="ＭＳ Ｐゴシック" charset="0"/>
                <a:cs typeface="Janda Closer To Free"/>
              </a:rPr>
              <a:t>Families First GED</a:t>
            </a:r>
          </a:p>
          <a:p>
            <a:pPr>
              <a:lnSpc>
                <a:spcPct val="80000"/>
              </a:lnSpc>
            </a:pPr>
            <a:r>
              <a:rPr lang="en-US" dirty="0">
                <a:solidFill>
                  <a:schemeClr val="tx2">
                    <a:lumMod val="75000"/>
                  </a:schemeClr>
                </a:solidFill>
                <a:latin typeface="Janda Closer To Free"/>
                <a:ea typeface="ＭＳ Ｐゴシック" charset="0"/>
                <a:cs typeface="Janda Closer To Free"/>
              </a:rPr>
              <a:t>Computerized Education </a:t>
            </a:r>
          </a:p>
          <a:p>
            <a:pPr>
              <a:lnSpc>
                <a:spcPct val="80000"/>
              </a:lnSpc>
            </a:pPr>
            <a:r>
              <a:rPr lang="en-US" dirty="0">
                <a:solidFill>
                  <a:schemeClr val="tx2">
                    <a:lumMod val="75000"/>
                  </a:schemeClr>
                </a:solidFill>
                <a:latin typeface="Janda Closer To Free"/>
                <a:ea typeface="ＭＳ Ｐゴシック" charset="0"/>
                <a:cs typeface="Janda Closer To Free"/>
              </a:rPr>
              <a:t>Flyers on Various Seminars</a:t>
            </a:r>
          </a:p>
          <a:p>
            <a:pPr>
              <a:lnSpc>
                <a:spcPct val="80000"/>
              </a:lnSpc>
            </a:pPr>
            <a:r>
              <a:rPr lang="en-US" dirty="0">
                <a:solidFill>
                  <a:schemeClr val="tx2">
                    <a:lumMod val="75000"/>
                  </a:schemeClr>
                </a:solidFill>
                <a:latin typeface="Janda Closer To Free"/>
                <a:ea typeface="ＭＳ Ｐゴシック" charset="0"/>
                <a:cs typeface="Janda Closer To Free"/>
              </a:rPr>
              <a:t>Posted on Website</a:t>
            </a:r>
          </a:p>
          <a:p>
            <a:endParaRPr lang="en-US" dirty="0"/>
          </a:p>
        </p:txBody>
      </p:sp>
      <p:sp>
        <p:nvSpPr>
          <p:cNvPr id="4" name="Date Placeholder 3">
            <a:extLst>
              <a:ext uri="{FF2B5EF4-FFF2-40B4-BE49-F238E27FC236}">
                <a16:creationId xmlns:a16="http://schemas.microsoft.com/office/drawing/2014/main" id="{CF74631F-993B-0347-B895-8E8057F39FD9}"/>
              </a:ext>
            </a:extLst>
          </p:cNvPr>
          <p:cNvSpPr>
            <a:spLocks noGrp="1"/>
          </p:cNvSpPr>
          <p:nvPr>
            <p:ph type="dt" sz="half" idx="10"/>
          </p:nvPr>
        </p:nvSpPr>
        <p:spPr/>
        <p:txBody>
          <a:bodyPr/>
          <a:lstStyle/>
          <a:p>
            <a:fld id="{8F4C40F5-7E3B-4F31-B61A-84ACAA579A82}" type="datetimeyyyy">
              <a:rPr lang="en-US" smtClean="0"/>
              <a:t>2024</a:t>
            </a:fld>
            <a:endParaRPr lang="en-US"/>
          </a:p>
        </p:txBody>
      </p:sp>
      <p:sp>
        <p:nvSpPr>
          <p:cNvPr id="5" name="Footer Placeholder 4">
            <a:extLst>
              <a:ext uri="{FF2B5EF4-FFF2-40B4-BE49-F238E27FC236}">
                <a16:creationId xmlns:a16="http://schemas.microsoft.com/office/drawing/2014/main" id="{FC54F3D5-E301-D1AB-C50D-D349C6102787}"/>
              </a:ext>
            </a:extLst>
          </p:cNvPr>
          <p:cNvSpPr>
            <a:spLocks noGrp="1"/>
          </p:cNvSpPr>
          <p:nvPr>
            <p:ph type="ftr" sz="quarter" idx="11"/>
          </p:nvPr>
        </p:nvSpPr>
        <p:spPr/>
        <p:txBody>
          <a:bodyPr/>
          <a:lstStyle/>
          <a:p>
            <a:r>
              <a:rPr lang="en-US"/>
              <a:t>Bruce Elementary</a:t>
            </a:r>
          </a:p>
        </p:txBody>
      </p:sp>
      <p:sp>
        <p:nvSpPr>
          <p:cNvPr id="6" name="Slide Number Placeholder 5">
            <a:extLst>
              <a:ext uri="{FF2B5EF4-FFF2-40B4-BE49-F238E27FC236}">
                <a16:creationId xmlns:a16="http://schemas.microsoft.com/office/drawing/2014/main" id="{F26D65FC-EF0A-2C92-8AA3-48E85A09BC96}"/>
              </a:ext>
            </a:extLst>
          </p:cNvPr>
          <p:cNvSpPr>
            <a:spLocks noGrp="1"/>
          </p:cNvSpPr>
          <p:nvPr>
            <p:ph type="sldNum" sz="quarter" idx="12"/>
          </p:nvPr>
        </p:nvSpPr>
        <p:spPr/>
        <p:txBody>
          <a:bodyPr/>
          <a:lstStyle/>
          <a:p>
            <a:fld id="{B82CCC60-E8CD-4174-8B1A-7DF615B22EEF}" type="slidenum">
              <a:rPr lang="en-US" smtClean="0"/>
              <a:pPr/>
              <a:t>22</a:t>
            </a:fld>
            <a:endParaRPr lang="en-US"/>
          </a:p>
        </p:txBody>
      </p:sp>
    </p:spTree>
    <p:extLst>
      <p:ext uri="{BB962C8B-B14F-4D97-AF65-F5344CB8AC3E}">
        <p14:creationId xmlns:p14="http://schemas.microsoft.com/office/powerpoint/2010/main" val="2352827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80610"/>
            <a:ext cx="8093364" cy="4275740"/>
          </a:xfrm>
        </p:spPr>
        <p:txBody>
          <a:bodyPr>
            <a:normAutofit lnSpcReduction="10000"/>
          </a:bodyPr>
          <a:lstStyle/>
          <a:p>
            <a:pPr marL="0" indent="0" algn="ctr">
              <a:buNone/>
            </a:pPr>
            <a:r>
              <a:rPr lang="en-US" sz="3500" dirty="0">
                <a:solidFill>
                  <a:srgbClr val="FF0000"/>
                </a:solidFill>
                <a:latin typeface="Janda Closer To Free"/>
                <a:cs typeface="Janda Closer To Free"/>
              </a:rPr>
              <a:t>	Availability of District Parent Trainings</a:t>
            </a:r>
            <a:endParaRPr lang="en-US" dirty="0">
              <a:solidFill>
                <a:srgbClr val="FF0000"/>
              </a:solidFill>
              <a:latin typeface="Architects Daughter"/>
              <a:ea typeface="ＭＳ Ｐゴシック" charset="0"/>
              <a:cs typeface="Architects Daughter"/>
            </a:endParaRPr>
          </a:p>
          <a:p>
            <a:pPr algn="ctr"/>
            <a:r>
              <a:rPr lang="en-US" dirty="0">
                <a:solidFill>
                  <a:schemeClr val="tx2">
                    <a:lumMod val="50000"/>
                  </a:schemeClr>
                </a:solidFill>
                <a:latin typeface="Janda Closer To Free"/>
                <a:ea typeface="ＭＳ Ｐゴシック" charset="0"/>
                <a:cs typeface="Janda Closer To Free"/>
              </a:rPr>
              <a:t>Parent Assemblies are held monthly</a:t>
            </a:r>
          </a:p>
          <a:p>
            <a:pPr algn="ctr"/>
            <a:endParaRPr lang="en-US" dirty="0">
              <a:solidFill>
                <a:schemeClr val="tx2">
                  <a:lumMod val="50000"/>
                </a:schemeClr>
              </a:solidFill>
              <a:latin typeface="Janda Closer To Free"/>
              <a:ea typeface="ＭＳ Ｐゴシック" charset="0"/>
              <a:cs typeface="Janda Closer To Free"/>
            </a:endParaRPr>
          </a:p>
          <a:p>
            <a:pPr algn="ctr"/>
            <a:r>
              <a:rPr lang="en-US" dirty="0">
                <a:solidFill>
                  <a:schemeClr val="tx2">
                    <a:lumMod val="50000"/>
                  </a:schemeClr>
                </a:solidFill>
                <a:latin typeface="Janda Closer To Free"/>
                <a:ea typeface="ＭＳ Ｐゴシック" charset="0"/>
                <a:cs typeface="Janda Closer To Free"/>
              </a:rPr>
              <a:t>Dates are available in your District Calendar</a:t>
            </a:r>
          </a:p>
          <a:p>
            <a:pPr algn="ctr"/>
            <a:endParaRPr lang="en-US" dirty="0">
              <a:solidFill>
                <a:schemeClr val="tx2">
                  <a:lumMod val="50000"/>
                </a:schemeClr>
              </a:solidFill>
              <a:latin typeface="Janda Closer To Free"/>
              <a:ea typeface="ＭＳ Ｐゴシック" charset="0"/>
              <a:cs typeface="Janda Closer To Free"/>
            </a:endParaRPr>
          </a:p>
          <a:p>
            <a:pPr marL="0" indent="0" algn="ctr">
              <a:buNone/>
            </a:pPr>
            <a:r>
              <a:rPr lang="en-US" sz="3600" dirty="0">
                <a:solidFill>
                  <a:schemeClr val="tx2">
                    <a:lumMod val="50000"/>
                  </a:schemeClr>
                </a:solidFill>
                <a:latin typeface="Janda Closer To Free"/>
                <a:ea typeface="ＭＳ Ｐゴシック" charset="0"/>
                <a:cs typeface="Janda Closer To Free"/>
              </a:rPr>
              <a:t>For more information contact: </a:t>
            </a:r>
          </a:p>
          <a:p>
            <a:pPr marL="457200" lvl="1" indent="0" algn="ctr">
              <a:buNone/>
            </a:pPr>
            <a:r>
              <a:rPr lang="en-US" dirty="0">
                <a:solidFill>
                  <a:schemeClr val="tx2">
                    <a:lumMod val="50000"/>
                  </a:schemeClr>
                </a:solidFill>
                <a:latin typeface="Janda Closer To Free"/>
                <a:ea typeface="ＭＳ Ｐゴシック" charset="0"/>
                <a:cs typeface="Janda Closer To Free"/>
              </a:rPr>
              <a:t>The Division of Parent &amp; Community Engagement </a:t>
            </a:r>
          </a:p>
          <a:p>
            <a:pPr marL="457200" lvl="1" indent="0" algn="ctr">
              <a:buNone/>
            </a:pPr>
            <a:r>
              <a:rPr lang="en-US" dirty="0">
                <a:solidFill>
                  <a:schemeClr val="tx2">
                    <a:lumMod val="50000"/>
                  </a:schemeClr>
                </a:solidFill>
                <a:latin typeface="Janda Closer To Free"/>
                <a:ea typeface="ＭＳ Ｐゴシック" charset="0"/>
                <a:cs typeface="Janda Closer To Free"/>
              </a:rPr>
              <a:t> 416-7600</a:t>
            </a:r>
          </a:p>
          <a:p>
            <a:endParaRPr lang="en-US" dirty="0"/>
          </a:p>
        </p:txBody>
      </p:sp>
      <p:sp>
        <p:nvSpPr>
          <p:cNvPr id="4" name="Date Placeholder 3">
            <a:extLst>
              <a:ext uri="{FF2B5EF4-FFF2-40B4-BE49-F238E27FC236}">
                <a16:creationId xmlns:a16="http://schemas.microsoft.com/office/drawing/2014/main" id="{515D37D7-1E58-5F0F-68FF-A8F2D4DAE636}"/>
              </a:ext>
            </a:extLst>
          </p:cNvPr>
          <p:cNvSpPr>
            <a:spLocks noGrp="1"/>
          </p:cNvSpPr>
          <p:nvPr>
            <p:ph type="dt" sz="half" idx="10"/>
          </p:nvPr>
        </p:nvSpPr>
        <p:spPr/>
        <p:txBody>
          <a:bodyPr/>
          <a:lstStyle/>
          <a:p>
            <a:fld id="{4FD4B27F-5BF6-4A2F-8B05-C0E6094D20DA}" type="datetimeyyyy">
              <a:rPr lang="en-US" smtClean="0"/>
              <a:t>2024</a:t>
            </a:fld>
            <a:endParaRPr lang="en-US"/>
          </a:p>
        </p:txBody>
      </p:sp>
      <p:sp>
        <p:nvSpPr>
          <p:cNvPr id="5" name="Footer Placeholder 4">
            <a:extLst>
              <a:ext uri="{FF2B5EF4-FFF2-40B4-BE49-F238E27FC236}">
                <a16:creationId xmlns:a16="http://schemas.microsoft.com/office/drawing/2014/main" id="{B9EBE55B-0774-7CA3-BCCA-E590AA83B9D5}"/>
              </a:ext>
            </a:extLst>
          </p:cNvPr>
          <p:cNvSpPr>
            <a:spLocks noGrp="1"/>
          </p:cNvSpPr>
          <p:nvPr>
            <p:ph type="ftr" sz="quarter" idx="11"/>
          </p:nvPr>
        </p:nvSpPr>
        <p:spPr/>
        <p:txBody>
          <a:bodyPr/>
          <a:lstStyle/>
          <a:p>
            <a:r>
              <a:rPr lang="en-US"/>
              <a:t>Bruce Elementary</a:t>
            </a:r>
          </a:p>
        </p:txBody>
      </p:sp>
      <p:sp>
        <p:nvSpPr>
          <p:cNvPr id="6" name="Slide Number Placeholder 5">
            <a:extLst>
              <a:ext uri="{FF2B5EF4-FFF2-40B4-BE49-F238E27FC236}">
                <a16:creationId xmlns:a16="http://schemas.microsoft.com/office/drawing/2014/main" id="{A581C2E8-0343-9342-CAF6-4B1EA180A9BC}"/>
              </a:ext>
            </a:extLst>
          </p:cNvPr>
          <p:cNvSpPr>
            <a:spLocks noGrp="1"/>
          </p:cNvSpPr>
          <p:nvPr>
            <p:ph type="sldNum" sz="quarter" idx="12"/>
          </p:nvPr>
        </p:nvSpPr>
        <p:spPr/>
        <p:txBody>
          <a:bodyPr/>
          <a:lstStyle/>
          <a:p>
            <a:fld id="{B82CCC60-E8CD-4174-8B1A-7DF615B22EEF}" type="slidenum">
              <a:rPr lang="en-US" smtClean="0"/>
              <a:pPr/>
              <a:t>23</a:t>
            </a:fld>
            <a:endParaRPr lang="en-US"/>
          </a:p>
        </p:txBody>
      </p:sp>
    </p:spTree>
    <p:extLst>
      <p:ext uri="{BB962C8B-B14F-4D97-AF65-F5344CB8AC3E}">
        <p14:creationId xmlns:p14="http://schemas.microsoft.com/office/powerpoint/2010/main" val="1511526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4375" y="2315057"/>
            <a:ext cx="7635250" cy="4275740"/>
          </a:xfrm>
        </p:spPr>
        <p:txBody>
          <a:bodyPr>
            <a:normAutofit/>
          </a:bodyPr>
          <a:lstStyle/>
          <a:p>
            <a:pPr marL="0" indent="0" algn="ctr">
              <a:buNone/>
            </a:pPr>
            <a:r>
              <a:rPr lang="en-US" sz="5000" dirty="0">
                <a:solidFill>
                  <a:schemeClr val="tx2">
                    <a:lumMod val="50000"/>
                  </a:schemeClr>
                </a:solidFill>
                <a:latin typeface="Janda Closer To Free"/>
                <a:cs typeface="Janda Closer To Free"/>
              </a:rPr>
              <a:t>Questions, Concerns, or Comments…….</a:t>
            </a:r>
          </a:p>
          <a:p>
            <a:pPr marL="0" indent="0" algn="ctr">
              <a:buNone/>
            </a:pPr>
            <a:r>
              <a:rPr lang="en-US" sz="3000" dirty="0">
                <a:solidFill>
                  <a:schemeClr val="tx2">
                    <a:lumMod val="50000"/>
                  </a:schemeClr>
                </a:solidFill>
                <a:latin typeface="Janda Closer To Free"/>
                <a:cs typeface="Janda Closer To Free"/>
              </a:rPr>
              <a:t>Contact Information:</a:t>
            </a:r>
          </a:p>
          <a:p>
            <a:pPr marL="0" indent="0" algn="ctr">
              <a:buNone/>
            </a:pPr>
            <a:r>
              <a:rPr lang="en-US" sz="3000" dirty="0">
                <a:solidFill>
                  <a:schemeClr val="tx2">
                    <a:lumMod val="50000"/>
                  </a:schemeClr>
                </a:solidFill>
                <a:latin typeface="Janda Closer To Free"/>
                <a:cs typeface="Janda Closer To Free"/>
              </a:rPr>
              <a:t>Bruce Elementary School</a:t>
            </a:r>
          </a:p>
          <a:p>
            <a:pPr marL="0" indent="0" algn="ctr">
              <a:buNone/>
            </a:pPr>
            <a:r>
              <a:rPr lang="en-US" sz="3000" dirty="0">
                <a:solidFill>
                  <a:schemeClr val="tx2">
                    <a:lumMod val="50000"/>
                  </a:schemeClr>
                </a:solidFill>
                <a:latin typeface="Janda Closer To Free"/>
                <a:cs typeface="Janda Closer To Free"/>
              </a:rPr>
              <a:t>(901) 416-4495</a:t>
            </a:r>
          </a:p>
          <a:p>
            <a:pPr marL="0" indent="0" algn="ctr">
              <a:buNone/>
            </a:pPr>
            <a:endParaRPr lang="en-US" sz="1700" dirty="0">
              <a:latin typeface="Janda Closer To Free"/>
              <a:cs typeface="Janda Closer To Free"/>
            </a:endParaRPr>
          </a:p>
          <a:p>
            <a:pPr marL="0" indent="0" algn="ctr">
              <a:buNone/>
            </a:pPr>
            <a:endParaRPr lang="en-US" sz="3000" dirty="0">
              <a:latin typeface="Janda Closer To Free"/>
              <a:cs typeface="Janda Closer To Free"/>
            </a:endParaRPr>
          </a:p>
          <a:p>
            <a:pPr marL="0" indent="0" algn="ctr">
              <a:buNone/>
            </a:pPr>
            <a:endParaRPr lang="en-US" sz="3200" dirty="0">
              <a:latin typeface="Janda Closer To Free"/>
              <a:cs typeface="Janda Closer To Free"/>
            </a:endParaRPr>
          </a:p>
          <a:p>
            <a:pPr marL="0" indent="0" algn="ctr">
              <a:buNone/>
            </a:pPr>
            <a:endParaRPr lang="en-US" sz="3000" dirty="0">
              <a:latin typeface="Janda Closer To Free"/>
              <a:cs typeface="Janda Closer To Free"/>
            </a:endParaRPr>
          </a:p>
        </p:txBody>
      </p:sp>
      <p:sp>
        <p:nvSpPr>
          <p:cNvPr id="4" name="Date Placeholder 3">
            <a:extLst>
              <a:ext uri="{FF2B5EF4-FFF2-40B4-BE49-F238E27FC236}">
                <a16:creationId xmlns:a16="http://schemas.microsoft.com/office/drawing/2014/main" id="{A5456568-DF28-1E9A-6E0F-5AD82025CBC0}"/>
              </a:ext>
            </a:extLst>
          </p:cNvPr>
          <p:cNvSpPr>
            <a:spLocks noGrp="1"/>
          </p:cNvSpPr>
          <p:nvPr>
            <p:ph type="dt" sz="half" idx="10"/>
          </p:nvPr>
        </p:nvSpPr>
        <p:spPr/>
        <p:txBody>
          <a:bodyPr/>
          <a:lstStyle/>
          <a:p>
            <a:fld id="{A0589380-BCDB-4E95-9E1A-128A8DB66172}" type="datetimeyyyy">
              <a:rPr lang="en-US" smtClean="0"/>
              <a:t>2024</a:t>
            </a:fld>
            <a:endParaRPr lang="en-US"/>
          </a:p>
        </p:txBody>
      </p:sp>
      <p:sp>
        <p:nvSpPr>
          <p:cNvPr id="5" name="Footer Placeholder 4">
            <a:extLst>
              <a:ext uri="{FF2B5EF4-FFF2-40B4-BE49-F238E27FC236}">
                <a16:creationId xmlns:a16="http://schemas.microsoft.com/office/drawing/2014/main" id="{33E65DBC-B619-87D0-2D64-23F337D440B6}"/>
              </a:ext>
            </a:extLst>
          </p:cNvPr>
          <p:cNvSpPr>
            <a:spLocks noGrp="1"/>
          </p:cNvSpPr>
          <p:nvPr>
            <p:ph type="ftr" sz="quarter" idx="11"/>
          </p:nvPr>
        </p:nvSpPr>
        <p:spPr/>
        <p:txBody>
          <a:bodyPr/>
          <a:lstStyle/>
          <a:p>
            <a:r>
              <a:rPr lang="en-US"/>
              <a:t>Bruce Elementary</a:t>
            </a:r>
          </a:p>
        </p:txBody>
      </p:sp>
      <p:sp>
        <p:nvSpPr>
          <p:cNvPr id="6" name="Slide Number Placeholder 5">
            <a:extLst>
              <a:ext uri="{FF2B5EF4-FFF2-40B4-BE49-F238E27FC236}">
                <a16:creationId xmlns:a16="http://schemas.microsoft.com/office/drawing/2014/main" id="{13441E2D-CD34-3D0D-5319-21090F2DC2B7}"/>
              </a:ext>
            </a:extLst>
          </p:cNvPr>
          <p:cNvSpPr>
            <a:spLocks noGrp="1"/>
          </p:cNvSpPr>
          <p:nvPr>
            <p:ph type="sldNum" sz="quarter" idx="12"/>
          </p:nvPr>
        </p:nvSpPr>
        <p:spPr/>
        <p:txBody>
          <a:bodyPr/>
          <a:lstStyle/>
          <a:p>
            <a:fld id="{B82CCC60-E8CD-4174-8B1A-7DF615B22EEF}" type="slidenum">
              <a:rPr lang="en-US" smtClean="0"/>
              <a:pPr/>
              <a:t>24</a:t>
            </a:fld>
            <a:endParaRPr lang="en-US"/>
          </a:p>
        </p:txBody>
      </p:sp>
    </p:spTree>
    <p:extLst>
      <p:ext uri="{BB962C8B-B14F-4D97-AF65-F5344CB8AC3E}">
        <p14:creationId xmlns:p14="http://schemas.microsoft.com/office/powerpoint/2010/main" val="1883737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330" y="2834817"/>
            <a:ext cx="7635250" cy="2901395"/>
          </a:xfrm>
        </p:spPr>
        <p:txBody>
          <a:bodyPr>
            <a:normAutofit lnSpcReduction="10000"/>
          </a:bodyPr>
          <a:lstStyle/>
          <a:p>
            <a:pPr marL="0" indent="0" algn="ctr">
              <a:buNone/>
            </a:pPr>
            <a:r>
              <a:rPr lang="en-US" sz="9600" b="1" dirty="0">
                <a:ln w="22225">
                  <a:solidFill>
                    <a:schemeClr val="accent2"/>
                  </a:solidFill>
                  <a:prstDash val="solid"/>
                </a:ln>
                <a:solidFill>
                  <a:schemeClr val="tx2">
                    <a:lumMod val="50000"/>
                  </a:schemeClr>
                </a:solidFill>
                <a:latin typeface="Arial" panose="020B0604020202020204" pitchFamily="34" charset="0"/>
                <a:cs typeface="Arial" panose="020B0604020202020204" pitchFamily="34" charset="0"/>
              </a:rPr>
              <a:t>THANK YOU!</a:t>
            </a:r>
            <a:endParaRPr lang="en-US" sz="9600" b="1" cap="none" spc="0" dirty="0">
              <a:ln w="22225">
                <a:solidFill>
                  <a:schemeClr val="accent2"/>
                </a:solidFill>
                <a:prstDash val="solid"/>
              </a:ln>
              <a:solidFill>
                <a:schemeClr val="tx2">
                  <a:lumMod val="50000"/>
                </a:schemeClr>
              </a:solidFill>
              <a:effectLst/>
              <a:latin typeface="Arial" panose="020B0604020202020204" pitchFamily="34" charset="0"/>
              <a:cs typeface="Arial" panose="020B0604020202020204" pitchFamily="34" charset="0"/>
            </a:endParaRPr>
          </a:p>
          <a:p>
            <a:pPr marL="0" indent="0" algn="ctr">
              <a:buNone/>
            </a:pPr>
            <a:endParaRPr lang="en-US" sz="1700" dirty="0">
              <a:solidFill>
                <a:schemeClr val="tx2">
                  <a:lumMod val="50000"/>
                </a:schemeClr>
              </a:solidFill>
              <a:latin typeface="Janda Closer To Free"/>
              <a:cs typeface="Janda Closer To Free"/>
            </a:endParaRPr>
          </a:p>
          <a:p>
            <a:pPr marL="0" indent="0" algn="ctr">
              <a:buNone/>
            </a:pPr>
            <a:endParaRPr lang="en-US" sz="1700" dirty="0">
              <a:solidFill>
                <a:schemeClr val="tx2">
                  <a:lumMod val="50000"/>
                </a:schemeClr>
              </a:solidFill>
              <a:latin typeface="Janda Closer To Free"/>
              <a:cs typeface="Janda Closer To Free"/>
            </a:endParaRPr>
          </a:p>
          <a:p>
            <a:pPr marL="0" indent="0" algn="ctr">
              <a:buNone/>
            </a:pPr>
            <a:endParaRPr lang="en-US" sz="3000" dirty="0">
              <a:solidFill>
                <a:schemeClr val="tx2">
                  <a:lumMod val="50000"/>
                </a:schemeClr>
              </a:solidFill>
              <a:latin typeface="Janda Closer To Free"/>
              <a:cs typeface="Janda Closer To Free"/>
            </a:endParaRPr>
          </a:p>
          <a:p>
            <a:pPr marL="0" indent="0" algn="ctr">
              <a:buNone/>
            </a:pPr>
            <a:endParaRPr lang="en-US" sz="3200" dirty="0">
              <a:latin typeface="Janda Closer To Free"/>
              <a:cs typeface="Janda Closer To Free"/>
            </a:endParaRPr>
          </a:p>
          <a:p>
            <a:pPr marL="0" indent="0" algn="ctr">
              <a:buNone/>
            </a:pPr>
            <a:endParaRPr lang="en-US" sz="3000" dirty="0">
              <a:latin typeface="Janda Closer To Free"/>
              <a:cs typeface="Janda Closer To Free"/>
            </a:endParaRPr>
          </a:p>
        </p:txBody>
      </p:sp>
      <p:sp>
        <p:nvSpPr>
          <p:cNvPr id="4" name="Date Placeholder 3">
            <a:extLst>
              <a:ext uri="{FF2B5EF4-FFF2-40B4-BE49-F238E27FC236}">
                <a16:creationId xmlns:a16="http://schemas.microsoft.com/office/drawing/2014/main" id="{D849FA0C-9D86-AF2F-57B7-14B8F34D98F5}"/>
              </a:ext>
            </a:extLst>
          </p:cNvPr>
          <p:cNvSpPr>
            <a:spLocks noGrp="1"/>
          </p:cNvSpPr>
          <p:nvPr>
            <p:ph type="dt" sz="half" idx="10"/>
          </p:nvPr>
        </p:nvSpPr>
        <p:spPr/>
        <p:txBody>
          <a:bodyPr/>
          <a:lstStyle/>
          <a:p>
            <a:fld id="{3312D1CA-3ECB-49E8-A4A9-9523862DC88D}" type="datetimeyyyy">
              <a:rPr lang="en-US" smtClean="0"/>
              <a:t>2024</a:t>
            </a:fld>
            <a:endParaRPr lang="en-US"/>
          </a:p>
        </p:txBody>
      </p:sp>
      <p:sp>
        <p:nvSpPr>
          <p:cNvPr id="5" name="Footer Placeholder 4">
            <a:extLst>
              <a:ext uri="{FF2B5EF4-FFF2-40B4-BE49-F238E27FC236}">
                <a16:creationId xmlns:a16="http://schemas.microsoft.com/office/drawing/2014/main" id="{B44A3BA0-E7ED-0F90-AB7E-7B3DC5236EFD}"/>
              </a:ext>
            </a:extLst>
          </p:cNvPr>
          <p:cNvSpPr>
            <a:spLocks noGrp="1"/>
          </p:cNvSpPr>
          <p:nvPr>
            <p:ph type="ftr" sz="quarter" idx="11"/>
          </p:nvPr>
        </p:nvSpPr>
        <p:spPr/>
        <p:txBody>
          <a:bodyPr/>
          <a:lstStyle/>
          <a:p>
            <a:r>
              <a:rPr lang="en-US"/>
              <a:t>Bruce Elementary</a:t>
            </a:r>
          </a:p>
        </p:txBody>
      </p:sp>
      <p:sp>
        <p:nvSpPr>
          <p:cNvPr id="6" name="Slide Number Placeholder 5">
            <a:extLst>
              <a:ext uri="{FF2B5EF4-FFF2-40B4-BE49-F238E27FC236}">
                <a16:creationId xmlns:a16="http://schemas.microsoft.com/office/drawing/2014/main" id="{197ED6EC-247F-4604-641B-01BC25DFFA05}"/>
              </a:ext>
            </a:extLst>
          </p:cNvPr>
          <p:cNvSpPr>
            <a:spLocks noGrp="1"/>
          </p:cNvSpPr>
          <p:nvPr>
            <p:ph type="sldNum" sz="quarter" idx="12"/>
          </p:nvPr>
        </p:nvSpPr>
        <p:spPr/>
        <p:txBody>
          <a:bodyPr/>
          <a:lstStyle/>
          <a:p>
            <a:fld id="{B82CCC60-E8CD-4174-8B1A-7DF615B22EEF}" type="slidenum">
              <a:rPr lang="en-US" smtClean="0"/>
              <a:pPr/>
              <a:t>25</a:t>
            </a:fld>
            <a:endParaRPr lang="en-US"/>
          </a:p>
        </p:txBody>
      </p:sp>
    </p:spTree>
    <p:extLst>
      <p:ext uri="{BB962C8B-B14F-4D97-AF65-F5344CB8AC3E}">
        <p14:creationId xmlns:p14="http://schemas.microsoft.com/office/powerpoint/2010/main" val="3855750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23310" y="222195"/>
            <a:ext cx="6871724" cy="763525"/>
          </a:xfrm>
        </p:spPr>
        <p:txBody>
          <a:bodyPr/>
          <a:lstStyle/>
          <a:p>
            <a:pPr algn="ctr"/>
            <a:r>
              <a:rPr lang="en-US" dirty="0">
                <a:solidFill>
                  <a:srgbClr val="FF0000"/>
                </a:solidFill>
                <a:latin typeface="Janda Closer To Free"/>
                <a:cs typeface="Janda Closer To Free"/>
              </a:rPr>
              <a:t>Today’s Agenda</a:t>
            </a:r>
          </a:p>
        </p:txBody>
      </p:sp>
      <p:sp>
        <p:nvSpPr>
          <p:cNvPr id="5" name="Content Placeholder 4"/>
          <p:cNvSpPr>
            <a:spLocks noGrp="1"/>
          </p:cNvSpPr>
          <p:nvPr>
            <p:ph idx="1"/>
          </p:nvPr>
        </p:nvSpPr>
        <p:spPr>
          <a:xfrm>
            <a:off x="1122433" y="1148294"/>
            <a:ext cx="8085173" cy="5039265"/>
          </a:xfrm>
        </p:spPr>
        <p:txBody>
          <a:bodyPr>
            <a:noAutofit/>
          </a:bodyPr>
          <a:lstStyle/>
          <a:p>
            <a:pPr marL="79756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What is a Title I. School?</a:t>
            </a:r>
          </a:p>
          <a:p>
            <a:pPr marL="79756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Policies for Family Engagement (SCS Parent &amp;Family Engagement Policy &amp;</a:t>
            </a:r>
            <a:r>
              <a:rPr lang="en-US" sz="1400" dirty="0">
                <a:solidFill>
                  <a:schemeClr val="tx2"/>
                </a:solidFill>
                <a:effectLst/>
                <a:latin typeface="Times New Roman,Calibri" pitchFamily="2" charset="0"/>
                <a:ea typeface="Times New Roman,Calibri" pitchFamily="2" charset="0"/>
                <a:cs typeface="Times New Roman,Calibri" pitchFamily="2" charset="0"/>
              </a:rPr>
              <a:t> </a:t>
            </a: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Plan; School Plan</a:t>
            </a:r>
          </a:p>
          <a:p>
            <a:pPr marL="79756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Reporting Pupil Progress</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Parent-Teacher Conferences</a:t>
            </a:r>
            <a:endParaRPr lang="en-US" sz="1400" dirty="0">
              <a:solidFill>
                <a:schemeClr val="tx2"/>
              </a:solidFill>
              <a:latin typeface="Calibri" panose="020F0502020204030204" pitchFamily="34" charset="0"/>
              <a:ea typeface="Times New Roman" panose="02020603050405020304" pitchFamily="18"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Parent &amp; Family Engagement Requirements</a:t>
            </a:r>
            <a:endParaRPr lang="en-US" sz="1400" dirty="0">
              <a:solidFill>
                <a:schemeClr val="tx2"/>
              </a:solidFill>
              <a:latin typeface="Calibri" panose="020F0502020204030204" pitchFamily="34" charset="0"/>
              <a:ea typeface="Times New Roman" panose="02020603050405020304" pitchFamily="18"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Availability of Parent Training</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District/School Progress/School Status</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School Improvement Plan</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Opportunities for additional Parent Meetings</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Teacher Qualifications</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Parents’ Right to Know</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Notice of Title I School Status</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School/Parent Compact</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marR="0" indent="-285750">
              <a:lnSpc>
                <a:spcPct val="150000"/>
              </a:lnSpc>
              <a:spcBef>
                <a:spcPts val="0"/>
              </a:spcBef>
              <a:spcAft>
                <a:spcPts val="0"/>
              </a:spcAft>
              <a:buFont typeface="Wingdings" pitchFamily="2" charset="2"/>
              <a:buChar char="v"/>
              <a:tabLst>
                <a:tab pos="1143000" algn="l"/>
              </a:tabLst>
            </a:pPr>
            <a:r>
              <a:rPr lang="en-US"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Student Code of Conduct</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US" sz="2200" dirty="0">
              <a:latin typeface="Janda Closer To Free"/>
              <a:ea typeface="ＭＳ Ｐゴシック" charset="0"/>
              <a:cs typeface="Janda Closer To Free"/>
            </a:endParaRPr>
          </a:p>
          <a:p>
            <a:pPr marL="0" indent="0">
              <a:lnSpc>
                <a:spcPct val="90000"/>
              </a:lnSpc>
              <a:buNone/>
            </a:pPr>
            <a:endParaRPr lang="en-US" sz="2200" dirty="0">
              <a:latin typeface="Janda Closer To Free"/>
              <a:ea typeface="ＭＳ Ｐゴシック" charset="0"/>
              <a:cs typeface="Janda Closer To Free"/>
            </a:endParaRPr>
          </a:p>
        </p:txBody>
      </p:sp>
      <p:sp>
        <p:nvSpPr>
          <p:cNvPr id="3" name="Date Placeholder 2">
            <a:extLst>
              <a:ext uri="{FF2B5EF4-FFF2-40B4-BE49-F238E27FC236}">
                <a16:creationId xmlns:a16="http://schemas.microsoft.com/office/drawing/2014/main" id="{E41F6E51-41D7-37C8-ABA4-C159AA2CE5F1}"/>
              </a:ext>
            </a:extLst>
          </p:cNvPr>
          <p:cNvSpPr>
            <a:spLocks noGrp="1"/>
          </p:cNvSpPr>
          <p:nvPr>
            <p:ph type="dt" sz="half" idx="10"/>
          </p:nvPr>
        </p:nvSpPr>
        <p:spPr/>
        <p:txBody>
          <a:bodyPr/>
          <a:lstStyle/>
          <a:p>
            <a:fld id="{2AEEAADB-743A-4529-A250-121546DB1610}" type="datetimeyyyy">
              <a:rPr lang="en-US" smtClean="0"/>
              <a:t>2024</a:t>
            </a:fld>
            <a:endParaRPr lang="en-US"/>
          </a:p>
        </p:txBody>
      </p:sp>
      <p:sp>
        <p:nvSpPr>
          <p:cNvPr id="6" name="Footer Placeholder 5">
            <a:extLst>
              <a:ext uri="{FF2B5EF4-FFF2-40B4-BE49-F238E27FC236}">
                <a16:creationId xmlns:a16="http://schemas.microsoft.com/office/drawing/2014/main" id="{C53D0BCE-7571-DE8B-D946-2C8C4DE65C20}"/>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A357374B-BCB3-EBC0-DEA2-0C4C0451FC1F}"/>
              </a:ext>
            </a:extLst>
          </p:cNvPr>
          <p:cNvSpPr>
            <a:spLocks noGrp="1"/>
          </p:cNvSpPr>
          <p:nvPr>
            <p:ph type="sldNum" sz="quarter" idx="12"/>
          </p:nvPr>
        </p:nvSpPr>
        <p:spPr/>
        <p:txBody>
          <a:bodyPr/>
          <a:lstStyle/>
          <a:p>
            <a:fld id="{B82CCC60-E8CD-4174-8B1A-7DF615B22EEF}" type="slidenum">
              <a:rPr lang="en-US" smtClean="0"/>
              <a:pPr/>
              <a:t>3</a:t>
            </a:fld>
            <a:endParaRPr lang="en-US"/>
          </a:p>
        </p:txBody>
      </p:sp>
    </p:spTree>
    <p:extLst>
      <p:ext uri="{BB962C8B-B14F-4D97-AF65-F5344CB8AC3E}">
        <p14:creationId xmlns:p14="http://schemas.microsoft.com/office/powerpoint/2010/main" val="1989212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73314" y="189094"/>
            <a:ext cx="6871724" cy="763525"/>
          </a:xfrm>
        </p:spPr>
        <p:txBody>
          <a:bodyPr/>
          <a:lstStyle/>
          <a:p>
            <a:pPr algn="ctr"/>
            <a:r>
              <a:rPr lang="en-US" dirty="0">
                <a:solidFill>
                  <a:srgbClr val="FF0000"/>
                </a:solidFill>
                <a:latin typeface="Janda Closer To Free"/>
                <a:cs typeface="Janda Closer To Free"/>
              </a:rPr>
              <a:t>What is Title I.?</a:t>
            </a:r>
          </a:p>
        </p:txBody>
      </p:sp>
      <p:sp>
        <p:nvSpPr>
          <p:cNvPr id="5" name="Content Placeholder 4"/>
          <p:cNvSpPr>
            <a:spLocks noGrp="1"/>
          </p:cNvSpPr>
          <p:nvPr>
            <p:ph idx="1"/>
          </p:nvPr>
        </p:nvSpPr>
        <p:spPr>
          <a:xfrm>
            <a:off x="1815075" y="1049568"/>
            <a:ext cx="7185369" cy="5433532"/>
          </a:xfrm>
        </p:spPr>
        <p:txBody>
          <a:bodyPr>
            <a:normAutofit/>
          </a:bodyPr>
          <a:lstStyle/>
          <a:p>
            <a:pPr marL="0" indent="0">
              <a:buNone/>
            </a:pPr>
            <a:r>
              <a:rPr lang="en-US" sz="2400" dirty="0">
                <a:latin typeface="Janda Closer To Free"/>
                <a:cs typeface="Janda Closer To Free"/>
              </a:rPr>
              <a:t>Title I was passed in 1965 under the Elementary and Secondary Education Act (ESEA). It is the largest federal assistance program for our nation’s schools.</a:t>
            </a:r>
          </a:p>
          <a:p>
            <a:pPr marL="0" indent="0">
              <a:buNone/>
            </a:pPr>
            <a:endParaRPr lang="en-US" sz="2400" dirty="0">
              <a:latin typeface="Janda Closer To Free"/>
              <a:cs typeface="Janda Closer To Free"/>
            </a:endParaRPr>
          </a:p>
          <a:p>
            <a:pPr marL="0" indent="0">
              <a:buNone/>
            </a:pPr>
            <a:r>
              <a:rPr lang="en-US" sz="2400" dirty="0">
                <a:latin typeface="Janda Closer To Free"/>
                <a:cs typeface="Janda Closer To Free"/>
              </a:rPr>
              <a:t>Title I schools receive extra funding (Title I dollars) from the federal government. These dollars are used to:</a:t>
            </a:r>
          </a:p>
          <a:p>
            <a:pPr marL="0" indent="0">
              <a:buNone/>
            </a:pPr>
            <a:endParaRPr lang="en-US" sz="2400" dirty="0">
              <a:latin typeface="Janda Closer To Free"/>
              <a:cs typeface="Janda Closer To Free"/>
            </a:endParaRPr>
          </a:p>
          <a:p>
            <a:pPr>
              <a:buFont typeface="Wingdings" pitchFamily="2" charset="2"/>
              <a:buChar char="Ø"/>
            </a:pPr>
            <a:r>
              <a:rPr lang="en-US" sz="2400" dirty="0">
                <a:latin typeface="Janda Closer To Free"/>
                <a:cs typeface="Janda Closer To Free"/>
              </a:rPr>
              <a:t>Identify students experiencing academic difficulties by providing assistance.</a:t>
            </a:r>
          </a:p>
          <a:p>
            <a:pPr>
              <a:buFont typeface="Wingdings" pitchFamily="2" charset="2"/>
              <a:buChar char="Ø"/>
            </a:pPr>
            <a:r>
              <a:rPr lang="en-US" sz="2400" dirty="0">
                <a:latin typeface="Janda Closer To Free"/>
                <a:cs typeface="Janda Closer To Free"/>
              </a:rPr>
              <a:t>Purchase additional staff, programs, materials, and/or supplies.</a:t>
            </a:r>
          </a:p>
          <a:p>
            <a:pPr>
              <a:buFont typeface="Wingdings" pitchFamily="2" charset="2"/>
              <a:buChar char="Ø"/>
            </a:pPr>
            <a:r>
              <a:rPr lang="en-US" sz="2400" dirty="0">
                <a:latin typeface="Janda Closer To Free"/>
                <a:cs typeface="Janda Closer To Free"/>
              </a:rPr>
              <a:t>Conduct parent and family engagement meetings, trainings, events, and or activities.</a:t>
            </a:r>
          </a:p>
          <a:p>
            <a:endParaRPr lang="en-US" sz="3200" dirty="0"/>
          </a:p>
        </p:txBody>
      </p:sp>
      <p:sp>
        <p:nvSpPr>
          <p:cNvPr id="3" name="Date Placeholder 2">
            <a:extLst>
              <a:ext uri="{FF2B5EF4-FFF2-40B4-BE49-F238E27FC236}">
                <a16:creationId xmlns:a16="http://schemas.microsoft.com/office/drawing/2014/main" id="{D883B314-B8C1-F841-9C8E-371AA4BF00D3}"/>
              </a:ext>
            </a:extLst>
          </p:cNvPr>
          <p:cNvSpPr>
            <a:spLocks noGrp="1"/>
          </p:cNvSpPr>
          <p:nvPr>
            <p:ph type="dt" sz="half" idx="10"/>
          </p:nvPr>
        </p:nvSpPr>
        <p:spPr/>
        <p:txBody>
          <a:bodyPr/>
          <a:lstStyle/>
          <a:p>
            <a:fld id="{4E6F8A0E-A912-4F45-86B4-26CD86554D69}" type="datetimeyyyy">
              <a:rPr lang="en-US" smtClean="0"/>
              <a:t>2024</a:t>
            </a:fld>
            <a:endParaRPr lang="en-US"/>
          </a:p>
        </p:txBody>
      </p:sp>
      <p:sp>
        <p:nvSpPr>
          <p:cNvPr id="6" name="Footer Placeholder 5">
            <a:extLst>
              <a:ext uri="{FF2B5EF4-FFF2-40B4-BE49-F238E27FC236}">
                <a16:creationId xmlns:a16="http://schemas.microsoft.com/office/drawing/2014/main" id="{BCD69065-7523-7DA4-1DC6-14F61830F9AD}"/>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2B7D8B1C-2B4F-6CD6-BC35-2685927ADAB2}"/>
              </a:ext>
            </a:extLst>
          </p:cNvPr>
          <p:cNvSpPr>
            <a:spLocks noGrp="1"/>
          </p:cNvSpPr>
          <p:nvPr>
            <p:ph type="sldNum" sz="quarter" idx="12"/>
          </p:nvPr>
        </p:nvSpPr>
        <p:spPr/>
        <p:txBody>
          <a:bodyPr/>
          <a:lstStyle/>
          <a:p>
            <a:fld id="{B82CCC60-E8CD-4174-8B1A-7DF615B22EEF}" type="slidenum">
              <a:rPr lang="en-US" smtClean="0"/>
              <a:pPr/>
              <a:t>4</a:t>
            </a:fld>
            <a:endParaRPr lang="en-US"/>
          </a:p>
        </p:txBody>
      </p:sp>
    </p:spTree>
    <p:extLst>
      <p:ext uri="{BB962C8B-B14F-4D97-AF65-F5344CB8AC3E}">
        <p14:creationId xmlns:p14="http://schemas.microsoft.com/office/powerpoint/2010/main" val="1101633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752A2-A566-00AF-C172-61404486390F}"/>
              </a:ext>
            </a:extLst>
          </p:cNvPr>
          <p:cNvSpPr>
            <a:spLocks noGrp="1"/>
          </p:cNvSpPr>
          <p:nvPr>
            <p:ph type="title"/>
          </p:nvPr>
        </p:nvSpPr>
        <p:spPr>
          <a:xfrm>
            <a:off x="1059785" y="1443835"/>
            <a:ext cx="7772400" cy="1362075"/>
          </a:xfrm>
        </p:spPr>
        <p:txBody>
          <a:bodyPr/>
          <a:lstStyle/>
          <a:p>
            <a:pPr algn="ctr"/>
            <a:r>
              <a:rPr lang="en-US" dirty="0">
                <a:solidFill>
                  <a:srgbClr val="FF9E1D"/>
                </a:solidFill>
              </a:rPr>
              <a:t>Why are we here?</a:t>
            </a:r>
          </a:p>
        </p:txBody>
      </p:sp>
      <p:sp>
        <p:nvSpPr>
          <p:cNvPr id="3" name="Text Placeholder 2">
            <a:extLst>
              <a:ext uri="{FF2B5EF4-FFF2-40B4-BE49-F238E27FC236}">
                <a16:creationId xmlns:a16="http://schemas.microsoft.com/office/drawing/2014/main" id="{6E4E57FB-AF53-1C9B-FE24-23D01655C108}"/>
              </a:ext>
            </a:extLst>
          </p:cNvPr>
          <p:cNvSpPr>
            <a:spLocks noGrp="1"/>
          </p:cNvSpPr>
          <p:nvPr>
            <p:ph type="body" idx="1"/>
          </p:nvPr>
        </p:nvSpPr>
        <p:spPr>
          <a:xfrm>
            <a:off x="408801" y="2028749"/>
            <a:ext cx="8591644" cy="4046683"/>
          </a:xfrm>
        </p:spPr>
        <p:txBody>
          <a:bodyPr>
            <a:normAutofit fontScale="250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solidFill>
                <a:schemeClr val="tx1"/>
              </a:solidFill>
            </a:endParaRPr>
          </a:p>
          <a:p>
            <a:endParaRPr lang="en-US" sz="7000" dirty="0">
              <a:solidFill>
                <a:schemeClr val="tx1"/>
              </a:solidFill>
            </a:endParaRPr>
          </a:p>
          <a:p>
            <a:endParaRPr lang="en-US" sz="7000" dirty="0">
              <a:solidFill>
                <a:schemeClr val="tx1"/>
              </a:solidFill>
            </a:endParaRPr>
          </a:p>
          <a:p>
            <a:r>
              <a:rPr lang="en-US" sz="11200" dirty="0">
                <a:solidFill>
                  <a:schemeClr val="tx2"/>
                </a:solidFill>
              </a:rPr>
              <a:t>The “Every Student Succeeds Act” (ESSA) requires that each title I school hold an annual meeting of Title I families in order to:</a:t>
            </a:r>
          </a:p>
          <a:p>
            <a:endParaRPr lang="en-US" sz="11200" dirty="0">
              <a:solidFill>
                <a:schemeClr val="tx2"/>
              </a:solidFill>
            </a:endParaRPr>
          </a:p>
          <a:p>
            <a:pPr marL="342900" indent="-342900">
              <a:buFont typeface="Wingdings" pitchFamily="2" charset="2"/>
              <a:buChar char="v"/>
            </a:pPr>
            <a:r>
              <a:rPr lang="en-US" sz="11200" dirty="0">
                <a:solidFill>
                  <a:schemeClr val="tx2"/>
                </a:solidFill>
              </a:rPr>
              <a:t>Inform you of your school’s participation in Title I.</a:t>
            </a:r>
          </a:p>
          <a:p>
            <a:pPr marL="342900" indent="-342900">
              <a:buFont typeface="Wingdings" pitchFamily="2" charset="2"/>
              <a:buChar char="v"/>
            </a:pPr>
            <a:r>
              <a:rPr lang="en-US" sz="11200" dirty="0">
                <a:solidFill>
                  <a:schemeClr val="tx2"/>
                </a:solidFill>
              </a:rPr>
              <a:t>Explain the requirements of Title I.</a:t>
            </a:r>
          </a:p>
          <a:p>
            <a:pPr marL="342900" indent="-342900">
              <a:buFont typeface="Wingdings" pitchFamily="2" charset="2"/>
              <a:buChar char="v"/>
            </a:pPr>
            <a:r>
              <a:rPr lang="en-US" sz="11200" dirty="0">
                <a:solidFill>
                  <a:schemeClr val="tx2"/>
                </a:solidFill>
              </a:rPr>
              <a:t>Explain your rights as parents and family members to be involved.</a:t>
            </a:r>
          </a:p>
          <a:p>
            <a:endParaRPr lang="en-US" sz="11200" dirty="0">
              <a:solidFill>
                <a:schemeClr val="tx2"/>
              </a:solidFill>
            </a:endParaRPr>
          </a:p>
          <a:p>
            <a:endParaRPr lang="en-US" dirty="0"/>
          </a:p>
        </p:txBody>
      </p:sp>
      <p:sp>
        <p:nvSpPr>
          <p:cNvPr id="6" name="Date Placeholder 5">
            <a:extLst>
              <a:ext uri="{FF2B5EF4-FFF2-40B4-BE49-F238E27FC236}">
                <a16:creationId xmlns:a16="http://schemas.microsoft.com/office/drawing/2014/main" id="{1B2BB872-D34D-DD34-A454-2C3B63AB1BF3}"/>
              </a:ext>
            </a:extLst>
          </p:cNvPr>
          <p:cNvSpPr>
            <a:spLocks noGrp="1"/>
          </p:cNvSpPr>
          <p:nvPr>
            <p:ph type="dt" sz="half" idx="10"/>
          </p:nvPr>
        </p:nvSpPr>
        <p:spPr/>
        <p:txBody>
          <a:bodyPr/>
          <a:lstStyle/>
          <a:p>
            <a:fld id="{22AA2A7E-804A-431E-9A79-62EE0327FC52}" type="datetimeyyyy">
              <a:rPr lang="en-US" smtClean="0"/>
              <a:t>2024</a:t>
            </a:fld>
            <a:endParaRPr lang="en-US"/>
          </a:p>
        </p:txBody>
      </p:sp>
      <p:sp>
        <p:nvSpPr>
          <p:cNvPr id="7" name="Footer Placeholder 6">
            <a:extLst>
              <a:ext uri="{FF2B5EF4-FFF2-40B4-BE49-F238E27FC236}">
                <a16:creationId xmlns:a16="http://schemas.microsoft.com/office/drawing/2014/main" id="{5A8FBE1F-7F61-67A7-613D-4E927470B53A}"/>
              </a:ext>
            </a:extLst>
          </p:cNvPr>
          <p:cNvSpPr>
            <a:spLocks noGrp="1"/>
          </p:cNvSpPr>
          <p:nvPr>
            <p:ph type="ftr" sz="quarter" idx="11"/>
          </p:nvPr>
        </p:nvSpPr>
        <p:spPr/>
        <p:txBody>
          <a:bodyPr/>
          <a:lstStyle/>
          <a:p>
            <a:r>
              <a:rPr lang="en-US"/>
              <a:t>Bruce Elementary</a:t>
            </a:r>
          </a:p>
        </p:txBody>
      </p:sp>
      <p:sp>
        <p:nvSpPr>
          <p:cNvPr id="8" name="Slide Number Placeholder 7">
            <a:extLst>
              <a:ext uri="{FF2B5EF4-FFF2-40B4-BE49-F238E27FC236}">
                <a16:creationId xmlns:a16="http://schemas.microsoft.com/office/drawing/2014/main" id="{5C9F3B90-1041-6BA9-9058-4ADDB168C03A}"/>
              </a:ext>
            </a:extLst>
          </p:cNvPr>
          <p:cNvSpPr>
            <a:spLocks noGrp="1"/>
          </p:cNvSpPr>
          <p:nvPr>
            <p:ph type="sldNum" sz="quarter" idx="12"/>
          </p:nvPr>
        </p:nvSpPr>
        <p:spPr/>
        <p:txBody>
          <a:bodyPr/>
          <a:lstStyle/>
          <a:p>
            <a:fld id="{B82CCC60-E8CD-4174-8B1A-7DF615B22EEF}" type="slidenum">
              <a:rPr lang="en-US" smtClean="0"/>
              <a:pPr/>
              <a:t>5</a:t>
            </a:fld>
            <a:endParaRPr lang="en-US"/>
          </a:p>
        </p:txBody>
      </p:sp>
    </p:spTree>
    <p:extLst>
      <p:ext uri="{BB962C8B-B14F-4D97-AF65-F5344CB8AC3E}">
        <p14:creationId xmlns:p14="http://schemas.microsoft.com/office/powerpoint/2010/main" val="1547278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23310" y="239437"/>
            <a:ext cx="6871724" cy="916230"/>
          </a:xfrm>
        </p:spPr>
        <p:txBody>
          <a:bodyPr>
            <a:noAutofit/>
          </a:bodyPr>
          <a:lstStyle/>
          <a:p>
            <a:pPr algn="ctr"/>
            <a:r>
              <a:rPr lang="en-US" sz="3200" dirty="0">
                <a:solidFill>
                  <a:srgbClr val="FF0000"/>
                </a:solidFill>
                <a:latin typeface="Janda Closer To Free"/>
                <a:cs typeface="Janda Closer To Free"/>
              </a:rPr>
              <a:t>What are my rights?…</a:t>
            </a:r>
          </a:p>
        </p:txBody>
      </p:sp>
      <p:sp>
        <p:nvSpPr>
          <p:cNvPr id="5" name="Content Placeholder 4"/>
          <p:cNvSpPr>
            <a:spLocks noGrp="1"/>
          </p:cNvSpPr>
          <p:nvPr>
            <p:ph idx="1"/>
          </p:nvPr>
        </p:nvSpPr>
        <p:spPr>
          <a:xfrm>
            <a:off x="1523999" y="1206636"/>
            <a:ext cx="7476445" cy="4971053"/>
          </a:xfrm>
        </p:spPr>
        <p:txBody>
          <a:bodyPr>
            <a:normAutofit/>
          </a:bodyPr>
          <a:lstStyle/>
          <a:p>
            <a:pPr marL="0" indent="0" algn="ctr">
              <a:buNone/>
            </a:pPr>
            <a:r>
              <a:rPr lang="en-US" sz="3200" dirty="0">
                <a:solidFill>
                  <a:schemeClr val="tx2"/>
                </a:solidFill>
                <a:latin typeface="Janda Closer To Free"/>
                <a:ea typeface="ＭＳ Ｐゴシック" charset="0"/>
                <a:cs typeface="Janda Closer To Free"/>
              </a:rPr>
              <a:t>The families and parents of Title I students have a right, by law, to:</a:t>
            </a:r>
          </a:p>
          <a:p>
            <a:pPr>
              <a:buFont typeface="Wingdings" pitchFamily="2" charset="2"/>
              <a:buChar char="ü"/>
            </a:pPr>
            <a:r>
              <a:rPr lang="en-US" sz="2000" dirty="0">
                <a:solidFill>
                  <a:schemeClr val="tx2"/>
                </a:solidFill>
                <a:latin typeface="Janda Closer To Free"/>
                <a:ea typeface="ＭＳ Ｐゴシック" charset="0"/>
                <a:cs typeface="Janda Closer To Free"/>
              </a:rPr>
              <a:t>Be involved in decisions made at both the school and district level.</a:t>
            </a:r>
          </a:p>
          <a:p>
            <a:pPr>
              <a:buFont typeface="Wingdings" pitchFamily="2" charset="2"/>
              <a:buChar char="ü"/>
            </a:pPr>
            <a:r>
              <a:rPr lang="en-US" sz="2000" dirty="0">
                <a:solidFill>
                  <a:schemeClr val="tx2"/>
                </a:solidFill>
                <a:latin typeface="Janda Closer To Free"/>
                <a:ea typeface="ＭＳ Ｐゴシック" charset="0"/>
                <a:cs typeface="Janda Closer To Free"/>
              </a:rPr>
              <a:t>Be provided with information on your child’s level of achievement on tests in reading/language arts, writing, mathematics, and science.</a:t>
            </a:r>
          </a:p>
          <a:p>
            <a:pPr>
              <a:buFont typeface="Wingdings" pitchFamily="2" charset="2"/>
              <a:buChar char="ü"/>
            </a:pPr>
            <a:r>
              <a:rPr lang="en-US" sz="2000" dirty="0">
                <a:solidFill>
                  <a:schemeClr val="tx2"/>
                </a:solidFill>
                <a:latin typeface="Janda Closer To Free"/>
                <a:ea typeface="ＭＳ Ｐゴシック" charset="0"/>
                <a:cs typeface="Janda Closer To Free"/>
              </a:rPr>
              <a:t>Request and receive information on the qualifications of your child’s teacher and paraprofessionals who are working with your child. (Please contact our office for additional information).</a:t>
            </a:r>
          </a:p>
          <a:p>
            <a:pPr>
              <a:buFont typeface="Wingdings" pitchFamily="2" charset="2"/>
              <a:buChar char="ü"/>
            </a:pPr>
            <a:r>
              <a:rPr lang="en-US" sz="2000" dirty="0">
                <a:solidFill>
                  <a:schemeClr val="tx2"/>
                </a:solidFill>
                <a:latin typeface="Janda Closer To Free"/>
                <a:ea typeface="ＭＳ Ｐゴシック" charset="0"/>
                <a:cs typeface="Janda Closer To Free"/>
              </a:rPr>
              <a:t>Request opportunities for regular meetings to formulate suggestions and to participate, as appropriate, in decisions about the education of your child. Moreover, the school is required to respond to any suggestions as soon as possible.</a:t>
            </a:r>
          </a:p>
          <a:p>
            <a:endParaRPr lang="en-US" dirty="0">
              <a:latin typeface="Architects Daughter"/>
              <a:cs typeface="Architects Daughter"/>
            </a:endParaRPr>
          </a:p>
        </p:txBody>
      </p:sp>
      <p:sp>
        <p:nvSpPr>
          <p:cNvPr id="3" name="Date Placeholder 2">
            <a:extLst>
              <a:ext uri="{FF2B5EF4-FFF2-40B4-BE49-F238E27FC236}">
                <a16:creationId xmlns:a16="http://schemas.microsoft.com/office/drawing/2014/main" id="{EBADFE3D-3CB9-068D-CAE9-E810397FA4AD}"/>
              </a:ext>
            </a:extLst>
          </p:cNvPr>
          <p:cNvSpPr>
            <a:spLocks noGrp="1"/>
          </p:cNvSpPr>
          <p:nvPr>
            <p:ph type="dt" sz="half" idx="10"/>
          </p:nvPr>
        </p:nvSpPr>
        <p:spPr/>
        <p:txBody>
          <a:bodyPr/>
          <a:lstStyle/>
          <a:p>
            <a:fld id="{7AC7F72B-F1BD-4BCD-9272-A7CF97923D54}" type="datetimeyyyy">
              <a:rPr lang="en-US" smtClean="0"/>
              <a:t>2024</a:t>
            </a:fld>
            <a:endParaRPr lang="en-US"/>
          </a:p>
        </p:txBody>
      </p:sp>
      <p:sp>
        <p:nvSpPr>
          <p:cNvPr id="6" name="Footer Placeholder 5">
            <a:extLst>
              <a:ext uri="{FF2B5EF4-FFF2-40B4-BE49-F238E27FC236}">
                <a16:creationId xmlns:a16="http://schemas.microsoft.com/office/drawing/2014/main" id="{12DF536F-233D-6171-74AE-325A283E792C}"/>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B4C5292E-8A78-A01A-AF68-16657B927B9D}"/>
              </a:ext>
            </a:extLst>
          </p:cNvPr>
          <p:cNvSpPr>
            <a:spLocks noGrp="1"/>
          </p:cNvSpPr>
          <p:nvPr>
            <p:ph type="sldNum" sz="quarter" idx="12"/>
          </p:nvPr>
        </p:nvSpPr>
        <p:spPr/>
        <p:txBody>
          <a:bodyPr/>
          <a:lstStyle/>
          <a:p>
            <a:fld id="{B82CCC60-E8CD-4174-8B1A-7DF615B22EEF}" type="slidenum">
              <a:rPr lang="en-US" smtClean="0"/>
              <a:pPr/>
              <a:t>6</a:t>
            </a:fld>
            <a:endParaRPr lang="en-US"/>
          </a:p>
        </p:txBody>
      </p:sp>
    </p:spTree>
    <p:extLst>
      <p:ext uri="{BB962C8B-B14F-4D97-AF65-F5344CB8AC3E}">
        <p14:creationId xmlns:p14="http://schemas.microsoft.com/office/powerpoint/2010/main" val="225376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latin typeface="Janda Closer To Free"/>
                <a:cs typeface="Janda Closer To Free"/>
              </a:rPr>
              <a:t>How Does Title I Help?</a:t>
            </a:r>
          </a:p>
        </p:txBody>
      </p:sp>
      <p:sp>
        <p:nvSpPr>
          <p:cNvPr id="3" name="Content Placeholder 2"/>
          <p:cNvSpPr>
            <a:spLocks noGrp="1"/>
          </p:cNvSpPr>
          <p:nvPr>
            <p:ph idx="1"/>
          </p:nvPr>
        </p:nvSpPr>
        <p:spPr>
          <a:xfrm>
            <a:off x="-161855" y="1901950"/>
            <a:ext cx="9305855" cy="4275740"/>
          </a:xfrm>
        </p:spPr>
        <p:txBody>
          <a:bodyPr/>
          <a:lstStyle/>
          <a:p>
            <a:endParaRPr lang="en-US" dirty="0">
              <a:latin typeface="Architects Daughter"/>
              <a:cs typeface="Architects Daughter"/>
            </a:endParaRPr>
          </a:p>
          <a:p>
            <a:r>
              <a:rPr lang="en-US" sz="3200" dirty="0">
                <a:solidFill>
                  <a:schemeClr val="tx2"/>
                </a:solidFill>
                <a:latin typeface="Janda Closer To Free"/>
                <a:cs typeface="Janda Closer To Free"/>
              </a:rPr>
              <a:t>The funds provided by Title 1 help us to provide needed resources and support to all of the students at Bruce Elementary. </a:t>
            </a:r>
          </a:p>
          <a:p>
            <a:r>
              <a:rPr lang="en-US" sz="3200" dirty="0">
                <a:solidFill>
                  <a:schemeClr val="tx2"/>
                </a:solidFill>
                <a:latin typeface="Janda Closer To Free"/>
                <a:cs typeface="Janda Closer To Free"/>
              </a:rPr>
              <a:t>Without these additional funds, many items and resources would not be available.</a:t>
            </a:r>
          </a:p>
        </p:txBody>
      </p:sp>
      <p:sp>
        <p:nvSpPr>
          <p:cNvPr id="6" name="Date Placeholder 5">
            <a:extLst>
              <a:ext uri="{FF2B5EF4-FFF2-40B4-BE49-F238E27FC236}">
                <a16:creationId xmlns:a16="http://schemas.microsoft.com/office/drawing/2014/main" id="{97812BC3-2042-192C-ABAD-BF1AE48A7D44}"/>
              </a:ext>
            </a:extLst>
          </p:cNvPr>
          <p:cNvSpPr>
            <a:spLocks noGrp="1"/>
          </p:cNvSpPr>
          <p:nvPr>
            <p:ph type="dt" sz="half" idx="10"/>
          </p:nvPr>
        </p:nvSpPr>
        <p:spPr/>
        <p:txBody>
          <a:bodyPr/>
          <a:lstStyle/>
          <a:p>
            <a:fld id="{EC514721-C24B-4C07-B5EE-C955AB6D4FD0}" type="datetimeyyyy">
              <a:rPr lang="en-US" smtClean="0"/>
              <a:t>2024</a:t>
            </a:fld>
            <a:endParaRPr lang="en-US"/>
          </a:p>
        </p:txBody>
      </p:sp>
      <p:sp>
        <p:nvSpPr>
          <p:cNvPr id="7" name="Footer Placeholder 6">
            <a:extLst>
              <a:ext uri="{FF2B5EF4-FFF2-40B4-BE49-F238E27FC236}">
                <a16:creationId xmlns:a16="http://schemas.microsoft.com/office/drawing/2014/main" id="{A41BF5AB-289A-5EC1-B6BB-15F329AF5402}"/>
              </a:ext>
            </a:extLst>
          </p:cNvPr>
          <p:cNvSpPr>
            <a:spLocks noGrp="1"/>
          </p:cNvSpPr>
          <p:nvPr>
            <p:ph type="ftr" sz="quarter" idx="11"/>
          </p:nvPr>
        </p:nvSpPr>
        <p:spPr/>
        <p:txBody>
          <a:bodyPr/>
          <a:lstStyle/>
          <a:p>
            <a:r>
              <a:rPr lang="en-US"/>
              <a:t>Bruce Elementary</a:t>
            </a:r>
          </a:p>
        </p:txBody>
      </p:sp>
      <p:sp>
        <p:nvSpPr>
          <p:cNvPr id="8" name="Slide Number Placeholder 7">
            <a:extLst>
              <a:ext uri="{FF2B5EF4-FFF2-40B4-BE49-F238E27FC236}">
                <a16:creationId xmlns:a16="http://schemas.microsoft.com/office/drawing/2014/main" id="{CF9DDDC4-2F2B-EAE7-572A-3625A52ACAA8}"/>
              </a:ext>
            </a:extLst>
          </p:cNvPr>
          <p:cNvSpPr>
            <a:spLocks noGrp="1"/>
          </p:cNvSpPr>
          <p:nvPr>
            <p:ph type="sldNum" sz="quarter" idx="12"/>
          </p:nvPr>
        </p:nvSpPr>
        <p:spPr/>
        <p:txBody>
          <a:bodyPr/>
          <a:lstStyle/>
          <a:p>
            <a:fld id="{B82CCC60-E8CD-4174-8B1A-7DF615B22EEF}" type="slidenum">
              <a:rPr lang="en-US" smtClean="0"/>
              <a:pPr/>
              <a:t>7</a:t>
            </a:fld>
            <a:endParaRPr lang="en-US"/>
          </a:p>
        </p:txBody>
      </p:sp>
    </p:spTree>
    <p:extLst>
      <p:ext uri="{BB962C8B-B14F-4D97-AF65-F5344CB8AC3E}">
        <p14:creationId xmlns:p14="http://schemas.microsoft.com/office/powerpoint/2010/main" val="4103309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48965" y="1901950"/>
            <a:ext cx="8246070" cy="4275138"/>
          </a:xfrm>
        </p:spPr>
        <p:txBody>
          <a:bodyPr>
            <a:normAutofit/>
          </a:bodyPr>
          <a:lstStyle/>
          <a:p>
            <a:pPr marL="0" indent="0" algn="ctr">
              <a:buNone/>
            </a:pPr>
            <a:r>
              <a:rPr lang="en-US" sz="3600" dirty="0">
                <a:solidFill>
                  <a:srgbClr val="FF0000"/>
                </a:solidFill>
                <a:latin typeface="Janda Closer To Free"/>
                <a:cs typeface="Janda Closer To Free"/>
              </a:rPr>
              <a:t> What can Title I funds be used for?</a:t>
            </a:r>
          </a:p>
          <a:p>
            <a:pPr>
              <a:buFont typeface="Wingdings" pitchFamily="2" charset="2"/>
              <a:buChar char="ü"/>
            </a:pPr>
            <a:r>
              <a:rPr lang="en-US" sz="2200" dirty="0">
                <a:solidFill>
                  <a:schemeClr val="tx2"/>
                </a:solidFill>
                <a:latin typeface="Janda Closer To Free"/>
                <a:cs typeface="Janda Closer To Free"/>
              </a:rPr>
              <a:t>Desktop Computers for students to use in classrooms.</a:t>
            </a:r>
          </a:p>
          <a:p>
            <a:pPr>
              <a:buFont typeface="Wingdings" pitchFamily="2" charset="2"/>
              <a:buChar char="ü"/>
            </a:pPr>
            <a:r>
              <a:rPr lang="en-US" sz="2200" dirty="0">
                <a:solidFill>
                  <a:schemeClr val="tx2"/>
                </a:solidFill>
                <a:latin typeface="Janda Closer To Free"/>
                <a:cs typeface="Janda Closer To Free"/>
              </a:rPr>
              <a:t>Smaller class sizes.</a:t>
            </a:r>
          </a:p>
          <a:p>
            <a:pPr>
              <a:buFont typeface="Wingdings" pitchFamily="2" charset="2"/>
              <a:buChar char="ü"/>
            </a:pPr>
            <a:r>
              <a:rPr lang="en-US" sz="2200" dirty="0">
                <a:solidFill>
                  <a:schemeClr val="tx2"/>
                </a:solidFill>
                <a:latin typeface="Janda Closer To Free"/>
                <a:cs typeface="Janda Closer To Free"/>
              </a:rPr>
              <a:t>Instructional Resources for each teachers.</a:t>
            </a:r>
          </a:p>
          <a:p>
            <a:pPr>
              <a:buFont typeface="Wingdings" pitchFamily="2" charset="2"/>
              <a:buChar char="ü"/>
            </a:pPr>
            <a:r>
              <a:rPr lang="en-US" sz="2200" dirty="0">
                <a:solidFill>
                  <a:schemeClr val="tx2"/>
                </a:solidFill>
                <a:latin typeface="Janda Closer To Free"/>
                <a:cs typeface="Janda Closer To Free"/>
              </a:rPr>
              <a:t>Professional Development for teachers.</a:t>
            </a:r>
          </a:p>
          <a:p>
            <a:pPr>
              <a:buFont typeface="Wingdings" pitchFamily="2" charset="2"/>
              <a:buChar char="ü"/>
            </a:pPr>
            <a:r>
              <a:rPr lang="en-US" sz="2200" dirty="0">
                <a:solidFill>
                  <a:schemeClr val="tx2"/>
                </a:solidFill>
                <a:latin typeface="Janda Closer To Free"/>
                <a:cs typeface="Janda Closer To Free"/>
              </a:rPr>
              <a:t>Additional teachers and paraprofessionals.</a:t>
            </a:r>
          </a:p>
          <a:p>
            <a:pPr>
              <a:buFont typeface="Wingdings" pitchFamily="2" charset="2"/>
              <a:buChar char="ü"/>
            </a:pPr>
            <a:r>
              <a:rPr lang="en-US" sz="2200" dirty="0">
                <a:solidFill>
                  <a:schemeClr val="tx2"/>
                </a:solidFill>
                <a:latin typeface="Janda Closer To Free"/>
                <a:cs typeface="Janda Closer To Free"/>
              </a:rPr>
              <a:t>Extra time for instruction (before and / or after school programs).</a:t>
            </a:r>
          </a:p>
          <a:p>
            <a:pPr>
              <a:buFont typeface="Wingdings" pitchFamily="2" charset="2"/>
              <a:buChar char="ü"/>
            </a:pPr>
            <a:r>
              <a:rPr lang="en-US" sz="2200" dirty="0">
                <a:solidFill>
                  <a:schemeClr val="tx2"/>
                </a:solidFill>
                <a:latin typeface="Janda Closer To Free"/>
                <a:cs typeface="Janda Closer To Free"/>
              </a:rPr>
              <a:t>Additional training for school staff.</a:t>
            </a:r>
          </a:p>
          <a:p>
            <a:pPr>
              <a:buFont typeface="Wingdings" pitchFamily="2" charset="2"/>
              <a:buChar char="ü"/>
            </a:pPr>
            <a:r>
              <a:rPr lang="en-US" sz="2200" dirty="0">
                <a:solidFill>
                  <a:schemeClr val="tx2"/>
                </a:solidFill>
                <a:latin typeface="Janda Closer To Free"/>
                <a:cs typeface="Janda Closer To Free"/>
              </a:rPr>
              <a:t>Parent and family engagement activities</a:t>
            </a:r>
          </a:p>
          <a:p>
            <a:pPr>
              <a:buFont typeface="Wingdings" pitchFamily="2" charset="2"/>
              <a:buChar char="ü"/>
            </a:pPr>
            <a:r>
              <a:rPr lang="en-US" sz="2200" dirty="0">
                <a:solidFill>
                  <a:schemeClr val="tx2"/>
                </a:solidFill>
                <a:latin typeface="Janda Closer To Free"/>
                <a:cs typeface="Janda Closer To Free"/>
              </a:rPr>
              <a:t>Variety of supplemental teaching materials.</a:t>
            </a:r>
          </a:p>
          <a:p>
            <a:pPr marL="457200" indent="-457200">
              <a:buFont typeface="Arial"/>
              <a:buChar char="•"/>
            </a:pPr>
            <a:endParaRPr lang="en-US" sz="3600" dirty="0">
              <a:solidFill>
                <a:schemeClr val="tx2"/>
              </a:solidFill>
              <a:latin typeface="Janda Closer To Free"/>
              <a:cs typeface="Janda Closer To Free"/>
            </a:endParaRPr>
          </a:p>
          <a:p>
            <a:pPr marL="457200" indent="-457200">
              <a:buFont typeface="Arial"/>
              <a:buChar char="•"/>
            </a:pPr>
            <a:endParaRPr lang="en-US" sz="3600" dirty="0">
              <a:latin typeface="Janda Closer To Free"/>
              <a:cs typeface="Janda Closer To Free"/>
            </a:endParaRPr>
          </a:p>
        </p:txBody>
      </p:sp>
      <p:sp>
        <p:nvSpPr>
          <p:cNvPr id="4" name="Date Placeholder 3">
            <a:extLst>
              <a:ext uri="{FF2B5EF4-FFF2-40B4-BE49-F238E27FC236}">
                <a16:creationId xmlns:a16="http://schemas.microsoft.com/office/drawing/2014/main" id="{D858A277-F1E8-6422-06F7-CA57EE18650F}"/>
              </a:ext>
            </a:extLst>
          </p:cNvPr>
          <p:cNvSpPr>
            <a:spLocks noGrp="1"/>
          </p:cNvSpPr>
          <p:nvPr>
            <p:ph type="dt" sz="half" idx="10"/>
          </p:nvPr>
        </p:nvSpPr>
        <p:spPr/>
        <p:txBody>
          <a:bodyPr/>
          <a:lstStyle/>
          <a:p>
            <a:fld id="{C662C066-C1DD-4EA6-9ADE-76352F5FCF5B}" type="datetimeyyyy">
              <a:rPr lang="en-US" smtClean="0"/>
              <a:t>2024</a:t>
            </a:fld>
            <a:endParaRPr lang="en-US"/>
          </a:p>
        </p:txBody>
      </p:sp>
      <p:sp>
        <p:nvSpPr>
          <p:cNvPr id="5" name="Footer Placeholder 4">
            <a:extLst>
              <a:ext uri="{FF2B5EF4-FFF2-40B4-BE49-F238E27FC236}">
                <a16:creationId xmlns:a16="http://schemas.microsoft.com/office/drawing/2014/main" id="{C703BE38-A827-5F59-AD20-DCAE873782E4}"/>
              </a:ext>
            </a:extLst>
          </p:cNvPr>
          <p:cNvSpPr>
            <a:spLocks noGrp="1"/>
          </p:cNvSpPr>
          <p:nvPr>
            <p:ph type="ftr" sz="quarter" idx="11"/>
          </p:nvPr>
        </p:nvSpPr>
        <p:spPr/>
        <p:txBody>
          <a:bodyPr/>
          <a:lstStyle/>
          <a:p>
            <a:r>
              <a:rPr lang="en-US"/>
              <a:t>Bruce Elementary</a:t>
            </a:r>
          </a:p>
        </p:txBody>
      </p:sp>
      <p:sp>
        <p:nvSpPr>
          <p:cNvPr id="6" name="Slide Number Placeholder 5">
            <a:extLst>
              <a:ext uri="{FF2B5EF4-FFF2-40B4-BE49-F238E27FC236}">
                <a16:creationId xmlns:a16="http://schemas.microsoft.com/office/drawing/2014/main" id="{6C7A6847-7412-5F92-DCC4-EB2B79EAE0E0}"/>
              </a:ext>
            </a:extLst>
          </p:cNvPr>
          <p:cNvSpPr>
            <a:spLocks noGrp="1"/>
          </p:cNvSpPr>
          <p:nvPr>
            <p:ph type="sldNum" sz="quarter" idx="12"/>
          </p:nvPr>
        </p:nvSpPr>
        <p:spPr/>
        <p:txBody>
          <a:bodyPr/>
          <a:lstStyle/>
          <a:p>
            <a:fld id="{B82CCC60-E8CD-4174-8B1A-7DF615B22EEF}" type="slidenum">
              <a:rPr lang="en-US" smtClean="0"/>
              <a:pPr/>
              <a:t>8</a:t>
            </a:fld>
            <a:endParaRPr lang="en-US"/>
          </a:p>
        </p:txBody>
      </p:sp>
    </p:spTree>
    <p:extLst>
      <p:ext uri="{BB962C8B-B14F-4D97-AF65-F5344CB8AC3E}">
        <p14:creationId xmlns:p14="http://schemas.microsoft.com/office/powerpoint/2010/main" val="1997189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34436" y="1749245"/>
            <a:ext cx="8475128" cy="4275138"/>
          </a:xfrm>
        </p:spPr>
        <p:txBody>
          <a:bodyPr>
            <a:normAutofit/>
          </a:bodyPr>
          <a:lstStyle/>
          <a:p>
            <a:pPr marL="0" indent="0" algn="ctr">
              <a:buNone/>
            </a:pPr>
            <a:r>
              <a:rPr lang="en-US" sz="3600" dirty="0">
                <a:solidFill>
                  <a:srgbClr val="FF0000"/>
                </a:solidFill>
                <a:latin typeface="Janda Closer To Free"/>
                <a:cs typeface="Janda Closer To Free"/>
              </a:rPr>
              <a:t> How does Bruce Elementary School use Title I funds?</a:t>
            </a:r>
          </a:p>
          <a:p>
            <a:pPr marL="0" indent="0">
              <a:buNone/>
            </a:pPr>
            <a:r>
              <a:rPr lang="en-US" sz="2200" dirty="0">
                <a:solidFill>
                  <a:schemeClr val="tx2"/>
                </a:solidFill>
                <a:latin typeface="Janda Closer To Free"/>
                <a:cs typeface="Janda Closer To Free"/>
              </a:rPr>
              <a:t>In the 2023-2024 school year, our school was allotted money in Title I funding in order to develop a strategic Schoolwide Program, which means we plan to spend our funds on the following:</a:t>
            </a:r>
          </a:p>
          <a:p>
            <a:pPr marL="0" indent="0">
              <a:buNone/>
            </a:pPr>
            <a:endParaRPr lang="en-US" sz="2200" dirty="0">
              <a:solidFill>
                <a:schemeClr val="tx2"/>
              </a:solidFill>
              <a:latin typeface="Janda Closer To Free"/>
              <a:cs typeface="Janda Closer To Free"/>
            </a:endParaRPr>
          </a:p>
          <a:p>
            <a:pPr>
              <a:buFont typeface="Wingdings" pitchFamily="2" charset="2"/>
              <a:buChar char="ü"/>
            </a:pPr>
            <a:r>
              <a:rPr lang="en-US" sz="2200" dirty="0">
                <a:solidFill>
                  <a:schemeClr val="tx2"/>
                </a:solidFill>
                <a:latin typeface="Janda Closer To Free"/>
                <a:cs typeface="Janda Closer To Free"/>
              </a:rPr>
              <a:t>Supplemental Staff: Behavioral Specialists, Interventionist, Assistants, etc.</a:t>
            </a:r>
          </a:p>
          <a:p>
            <a:pPr>
              <a:buFont typeface="Wingdings" pitchFamily="2" charset="2"/>
              <a:buChar char="ü"/>
            </a:pPr>
            <a:r>
              <a:rPr lang="en-US" sz="2200" dirty="0">
                <a:solidFill>
                  <a:schemeClr val="tx2"/>
                </a:solidFill>
                <a:latin typeface="Janda Closer To Free"/>
                <a:cs typeface="Janda Closer To Free"/>
              </a:rPr>
              <a:t>Programs/Materials/Supplies</a:t>
            </a:r>
          </a:p>
          <a:p>
            <a:pPr>
              <a:buFont typeface="Wingdings" pitchFamily="2" charset="2"/>
              <a:buChar char="ü"/>
            </a:pPr>
            <a:r>
              <a:rPr lang="en-US" sz="2200" dirty="0">
                <a:solidFill>
                  <a:schemeClr val="tx2"/>
                </a:solidFill>
                <a:latin typeface="Janda Closer To Free"/>
                <a:cs typeface="Janda Closer To Free"/>
              </a:rPr>
              <a:t>Teacher Professional Development</a:t>
            </a:r>
          </a:p>
          <a:p>
            <a:pPr marL="457200" indent="-457200">
              <a:buFont typeface="Arial"/>
              <a:buChar char="•"/>
            </a:pPr>
            <a:endParaRPr lang="en-US" sz="3600" dirty="0">
              <a:latin typeface="Janda Closer To Free"/>
              <a:cs typeface="Janda Closer To Free"/>
            </a:endParaRPr>
          </a:p>
          <a:p>
            <a:pPr marL="457200" indent="-457200">
              <a:buFont typeface="Arial"/>
              <a:buChar char="•"/>
            </a:pPr>
            <a:endParaRPr lang="en-US" sz="3600" dirty="0">
              <a:latin typeface="Janda Closer To Free"/>
              <a:cs typeface="Janda Closer To Free"/>
            </a:endParaRPr>
          </a:p>
        </p:txBody>
      </p:sp>
      <p:sp>
        <p:nvSpPr>
          <p:cNvPr id="5" name="Date Placeholder 4">
            <a:extLst>
              <a:ext uri="{FF2B5EF4-FFF2-40B4-BE49-F238E27FC236}">
                <a16:creationId xmlns:a16="http://schemas.microsoft.com/office/drawing/2014/main" id="{B564AEC9-674E-02B0-2920-29B2785FE0DE}"/>
              </a:ext>
            </a:extLst>
          </p:cNvPr>
          <p:cNvSpPr>
            <a:spLocks noGrp="1"/>
          </p:cNvSpPr>
          <p:nvPr>
            <p:ph type="dt" sz="half" idx="10"/>
          </p:nvPr>
        </p:nvSpPr>
        <p:spPr/>
        <p:txBody>
          <a:bodyPr/>
          <a:lstStyle/>
          <a:p>
            <a:fld id="{34506F5A-7001-4212-B00F-FF82A1EE6E06}" type="datetimeyyyy">
              <a:rPr lang="en-US" smtClean="0"/>
              <a:t>2024</a:t>
            </a:fld>
            <a:endParaRPr lang="en-US"/>
          </a:p>
        </p:txBody>
      </p:sp>
      <p:sp>
        <p:nvSpPr>
          <p:cNvPr id="6" name="Footer Placeholder 5">
            <a:extLst>
              <a:ext uri="{FF2B5EF4-FFF2-40B4-BE49-F238E27FC236}">
                <a16:creationId xmlns:a16="http://schemas.microsoft.com/office/drawing/2014/main" id="{A7A82AA2-4BC7-0680-37C8-E1F0A98122E0}"/>
              </a:ext>
            </a:extLst>
          </p:cNvPr>
          <p:cNvSpPr>
            <a:spLocks noGrp="1"/>
          </p:cNvSpPr>
          <p:nvPr>
            <p:ph type="ftr" sz="quarter" idx="11"/>
          </p:nvPr>
        </p:nvSpPr>
        <p:spPr/>
        <p:txBody>
          <a:bodyPr/>
          <a:lstStyle/>
          <a:p>
            <a:r>
              <a:rPr lang="en-US"/>
              <a:t>Bruce Elementary</a:t>
            </a:r>
          </a:p>
        </p:txBody>
      </p:sp>
      <p:sp>
        <p:nvSpPr>
          <p:cNvPr id="7" name="Slide Number Placeholder 6">
            <a:extLst>
              <a:ext uri="{FF2B5EF4-FFF2-40B4-BE49-F238E27FC236}">
                <a16:creationId xmlns:a16="http://schemas.microsoft.com/office/drawing/2014/main" id="{D6D04E68-8FF8-AC2C-0AA4-50A265830E97}"/>
              </a:ext>
            </a:extLst>
          </p:cNvPr>
          <p:cNvSpPr>
            <a:spLocks noGrp="1"/>
          </p:cNvSpPr>
          <p:nvPr>
            <p:ph type="sldNum" sz="quarter" idx="12"/>
          </p:nvPr>
        </p:nvSpPr>
        <p:spPr/>
        <p:txBody>
          <a:bodyPr/>
          <a:lstStyle/>
          <a:p>
            <a:fld id="{B82CCC60-E8CD-4174-8B1A-7DF615B22EEF}" type="slidenum">
              <a:rPr lang="en-US" smtClean="0"/>
              <a:pPr/>
              <a:t>9</a:t>
            </a:fld>
            <a:endParaRPr lang="en-US"/>
          </a:p>
        </p:txBody>
      </p:sp>
    </p:spTree>
    <p:extLst>
      <p:ext uri="{BB962C8B-B14F-4D97-AF65-F5344CB8AC3E}">
        <p14:creationId xmlns:p14="http://schemas.microsoft.com/office/powerpoint/2010/main" val="127481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13387</TotalTime>
  <Words>1750</Words>
  <Application>Microsoft Office PowerPoint</Application>
  <PresentationFormat>On-screen Show (4:3)</PresentationFormat>
  <Paragraphs>285</Paragraphs>
  <Slides>25</Slides>
  <Notes>1</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Architects Daughter</vt:lpstr>
      <vt:lpstr>Arial</vt:lpstr>
      <vt:lpstr>ArialMT</vt:lpstr>
      <vt:lpstr>Calibri</vt:lpstr>
      <vt:lpstr>Comic Sans MS</vt:lpstr>
      <vt:lpstr>Janda Closer To Free</vt:lpstr>
      <vt:lpstr>OpenSans</vt:lpstr>
      <vt:lpstr>Times New Roman</vt:lpstr>
      <vt:lpstr>Times New Roman,Calibri</vt:lpstr>
      <vt:lpstr>Wingdings</vt:lpstr>
      <vt:lpstr>Office Theme</vt:lpstr>
      <vt:lpstr>PowerPoint Presentation</vt:lpstr>
      <vt:lpstr>PowerPoint Presentation</vt:lpstr>
      <vt:lpstr>Today’s Agenda</vt:lpstr>
      <vt:lpstr>What is Title I.?</vt:lpstr>
      <vt:lpstr>Why are we here?</vt:lpstr>
      <vt:lpstr>What are my rights?…</vt:lpstr>
      <vt:lpstr>How Does Title I Help?</vt:lpstr>
      <vt:lpstr>PowerPoint Presentation</vt:lpstr>
      <vt:lpstr>PowerPoint Presentation</vt:lpstr>
      <vt:lpstr>The School Improvement Plan</vt:lpstr>
      <vt:lpstr>Bruce’s Schoolwide Goal</vt:lpstr>
      <vt:lpstr>How is parent and family engagement funded?</vt:lpstr>
      <vt:lpstr>What is a Parent and Family Engagement Policy</vt:lpstr>
      <vt:lpstr>PowerPoint Presentation</vt:lpstr>
      <vt:lpstr>PowerPoint Presentation</vt:lpstr>
      <vt:lpstr>PowerPoint Presentation</vt:lpstr>
      <vt:lpstr>PowerPoint Presentation</vt:lpstr>
      <vt:lpstr>PowerPoint Presentation</vt:lpstr>
      <vt:lpstr>Reporting Student Progress</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DAWN L SUTTON</cp:lastModifiedBy>
  <cp:revision>107</cp:revision>
  <cp:lastPrinted>2019-08-26T20:06:46Z</cp:lastPrinted>
  <dcterms:created xsi:type="dcterms:W3CDTF">2013-08-21T19:17:07Z</dcterms:created>
  <dcterms:modified xsi:type="dcterms:W3CDTF">2024-09-09T01:34:43Z</dcterms:modified>
</cp:coreProperties>
</file>